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5"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0">
          <p15:clr>
            <a:srgbClr val="A4A3A4"/>
          </p15:clr>
        </p15:guide>
        <p15:guide id="3" pos="228">
          <p15:clr>
            <a:srgbClr val="A4A3A4"/>
          </p15:clr>
        </p15:guide>
        <p15:guide id="4" pos="288">
          <p15:clr>
            <a:srgbClr val="A4A3A4"/>
          </p15:clr>
        </p15:guide>
        <p15:guide id="5" pos="5472">
          <p15:clr>
            <a:srgbClr val="A4A3A4"/>
          </p15:clr>
        </p15:guide>
        <p15:guide id="6" pos="553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84168"/>
    <a:srgbClr val="4D4D4D"/>
    <a:srgbClr val="666666"/>
    <a:srgbClr val="000000"/>
    <a:srgbClr val="B2B2B2"/>
    <a:srgbClr val="EAEAE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61" d="100"/>
          <a:sy n="161" d="100"/>
        </p:scale>
        <p:origin x="-1808" y="-112"/>
      </p:cViewPr>
      <p:guideLst>
        <p:guide orient="horz" pos="1008"/>
        <p:guide pos="2880"/>
        <p:guide pos="228"/>
        <p:guide pos="288"/>
        <p:guide pos="5472"/>
        <p:guide pos="553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29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033EE-BA32-419A-9EDE-DF6E818675EE}" type="datetimeFigureOut">
              <a:rPr lang="en-US" smtClean="0"/>
              <a:pPr/>
              <a:t>2/17/17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70D7CC-4501-471C-AD02-75920EE946EC}" type="slidenum">
              <a:rPr lang="en-US" smtClean="0"/>
              <a:pPr/>
              <a:t>‹#›</a:t>
            </a:fld>
            <a:endParaRPr lang="en-US"/>
          </a:p>
        </p:txBody>
      </p:sp>
    </p:spTree>
    <p:extLst>
      <p:ext uri="{BB962C8B-B14F-4D97-AF65-F5344CB8AC3E}">
        <p14:creationId xmlns:p14="http://schemas.microsoft.com/office/powerpoint/2010/main" val="118924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5749C-4674-4E07-8076-08270B9EEA70}" type="datetimeFigureOut">
              <a:rPr lang="en-US" smtClean="0"/>
              <a:pPr/>
              <a:t>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4F29A-0DB2-455F-BF4A-20C9E9A1C657}" type="slidenum">
              <a:rPr lang="en-US" smtClean="0"/>
              <a:pPr/>
              <a:t>‹#›</a:t>
            </a:fld>
            <a:endParaRPr lang="en-US"/>
          </a:p>
        </p:txBody>
      </p:sp>
    </p:spTree>
    <p:extLst>
      <p:ext uri="{BB962C8B-B14F-4D97-AF65-F5344CB8AC3E}">
        <p14:creationId xmlns:p14="http://schemas.microsoft.com/office/powerpoint/2010/main" val="19938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14</a:t>
            </a:fld>
            <a:endParaRPr lang="en-US" dirty="0"/>
          </a:p>
        </p:txBody>
      </p:sp>
    </p:spTree>
    <p:extLst>
      <p:ext uri="{BB962C8B-B14F-4D97-AF65-F5344CB8AC3E}">
        <p14:creationId xmlns:p14="http://schemas.microsoft.com/office/powerpoint/2010/main" val="195940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15</a:t>
            </a:fld>
            <a:endParaRPr lang="en-US" dirty="0"/>
          </a:p>
        </p:txBody>
      </p:sp>
    </p:spTree>
    <p:extLst>
      <p:ext uri="{BB962C8B-B14F-4D97-AF65-F5344CB8AC3E}">
        <p14:creationId xmlns:p14="http://schemas.microsoft.com/office/powerpoint/2010/main" val="365062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16</a:t>
            </a:fld>
            <a:endParaRPr lang="en-US" dirty="0"/>
          </a:p>
        </p:txBody>
      </p:sp>
    </p:spTree>
    <p:extLst>
      <p:ext uri="{BB962C8B-B14F-4D97-AF65-F5344CB8AC3E}">
        <p14:creationId xmlns:p14="http://schemas.microsoft.com/office/powerpoint/2010/main" val="389013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18</a:t>
            </a:fld>
            <a:endParaRPr lang="en-US" dirty="0"/>
          </a:p>
        </p:txBody>
      </p:sp>
    </p:spTree>
    <p:extLst>
      <p:ext uri="{BB962C8B-B14F-4D97-AF65-F5344CB8AC3E}">
        <p14:creationId xmlns:p14="http://schemas.microsoft.com/office/powerpoint/2010/main" val="348204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19</a:t>
            </a:fld>
            <a:endParaRPr lang="en-US" dirty="0"/>
          </a:p>
        </p:txBody>
      </p:sp>
    </p:spTree>
    <p:extLst>
      <p:ext uri="{BB962C8B-B14F-4D97-AF65-F5344CB8AC3E}">
        <p14:creationId xmlns:p14="http://schemas.microsoft.com/office/powerpoint/2010/main" val="227956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20</a:t>
            </a:fld>
            <a:endParaRPr lang="en-US" dirty="0"/>
          </a:p>
        </p:txBody>
      </p:sp>
    </p:spTree>
    <p:extLst>
      <p:ext uri="{BB962C8B-B14F-4D97-AF65-F5344CB8AC3E}">
        <p14:creationId xmlns:p14="http://schemas.microsoft.com/office/powerpoint/2010/main" val="132486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976E-5577-420B-A108-55BDE2187436}" type="slidenum">
              <a:rPr lang="en-US" smtClean="0"/>
              <a:pPr/>
              <a:t>21</a:t>
            </a:fld>
            <a:endParaRPr lang="en-US" dirty="0"/>
          </a:p>
        </p:txBody>
      </p:sp>
    </p:spTree>
    <p:extLst>
      <p:ext uri="{BB962C8B-B14F-4D97-AF65-F5344CB8AC3E}">
        <p14:creationId xmlns:p14="http://schemas.microsoft.com/office/powerpoint/2010/main" val="20033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3421305"/>
          </a:xfrm>
          <a:prstGeom prst="rect">
            <a:avLst/>
          </a:prstGeom>
          <a:solidFill>
            <a:srgbClr val="EAEAEA"/>
          </a:solidFill>
          <a:ln w="9525">
            <a:no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1950" y="596680"/>
            <a:ext cx="8420100" cy="1470025"/>
          </a:xfrm>
        </p:spPr>
        <p:txBody>
          <a:bodyPr anchor="b">
            <a:normAutofit/>
          </a:bodyPr>
          <a:lstStyle>
            <a:lvl1pPr algn="l">
              <a:defRPr sz="3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61950" y="2395892"/>
            <a:ext cx="8420100" cy="918805"/>
          </a:xfrm>
        </p:spPr>
        <p:txBody>
          <a:bodyPr>
            <a:normAutofit/>
          </a:bodyPr>
          <a:lstStyle>
            <a:lvl1pPr marL="0" indent="0" algn="l">
              <a:buNone/>
              <a:defRPr sz="12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4626" y="432667"/>
            <a:ext cx="987997" cy="1000677"/>
          </a:xfrm>
          <a:prstGeom prst="rect">
            <a:avLst/>
          </a:prstGeom>
        </p:spPr>
      </p:pic>
      <p:sp>
        <p:nvSpPr>
          <p:cNvPr id="6" name="Picture Placeholder 2"/>
          <p:cNvSpPr>
            <a:spLocks noGrp="1"/>
          </p:cNvSpPr>
          <p:nvPr>
            <p:ph type="pic" idx="13"/>
          </p:nvPr>
        </p:nvSpPr>
        <p:spPr>
          <a:xfrm>
            <a:off x="0" y="3437292"/>
            <a:ext cx="9144000" cy="342070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0" name="Straight Connector 9"/>
          <p:cNvCxnSpPr/>
          <p:nvPr userDrawn="1"/>
        </p:nvCxnSpPr>
        <p:spPr>
          <a:xfrm>
            <a:off x="0" y="3424656"/>
            <a:ext cx="9144000" cy="1588"/>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33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losing slide">
    <p:spTree>
      <p:nvGrpSpPr>
        <p:cNvPr id="1" name=""/>
        <p:cNvGrpSpPr/>
        <p:nvPr/>
      </p:nvGrpSpPr>
      <p:grpSpPr>
        <a:xfrm>
          <a:off x="0" y="0"/>
          <a:ext cx="0" cy="0"/>
          <a:chOff x="0" y="0"/>
          <a:chExt cx="0" cy="0"/>
        </a:xfrm>
      </p:grpSpPr>
      <p:sp>
        <p:nvSpPr>
          <p:cNvPr id="10" name="Rectangle 9"/>
          <p:cNvSpPr/>
          <p:nvPr userDrawn="1"/>
        </p:nvSpPr>
        <p:spPr>
          <a:xfrm>
            <a:off x="0" y="5395682"/>
            <a:ext cx="9144000" cy="1462317"/>
          </a:xfrm>
          <a:prstGeom prst="rect">
            <a:avLst/>
          </a:prstGeom>
          <a:solidFill>
            <a:schemeClr val="accent3"/>
          </a:solidFill>
          <a:ln w="9525">
            <a:no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FAD191B-EC79-44DF-9A66-5B2CE6AC23F7}" type="slidenum">
              <a:rPr lang="en-US" smtClean="0"/>
              <a:pPr/>
              <a:t>‹#›</a:t>
            </a:fld>
            <a:endParaRPr lang="en-US"/>
          </a:p>
        </p:txBody>
      </p:sp>
      <p:sp>
        <p:nvSpPr>
          <p:cNvPr id="4" name="TextBox 3"/>
          <p:cNvSpPr txBox="1"/>
          <p:nvPr userDrawn="1"/>
        </p:nvSpPr>
        <p:spPr>
          <a:xfrm>
            <a:off x="361949" y="6341098"/>
            <a:ext cx="8017821" cy="230832"/>
          </a:xfrm>
          <a:prstGeom prst="rect">
            <a:avLst/>
          </a:prstGeom>
          <a:noFill/>
        </p:spPr>
        <p:txBody>
          <a:bodyPr wrap="square" rtlCol="0">
            <a:spAutoFit/>
          </a:bodyPr>
          <a:lstStyle/>
          <a:p>
            <a:r>
              <a:rPr lang="en-US" sz="900" b="1" kern="1200" dirty="0">
                <a:solidFill>
                  <a:schemeClr val="tx1">
                    <a:tint val="75000"/>
                  </a:schemeClr>
                </a:solidFill>
                <a:effectLst/>
                <a:latin typeface="+mn-lt"/>
                <a:ea typeface="+mn-ea"/>
                <a:cs typeface="+mn-cs"/>
              </a:rPr>
              <a:t>©2017 Chevron. All rights reserved. All trademarks are property of Chevron Intellectual Property LLC or their respective owners.</a:t>
            </a:r>
          </a:p>
        </p:txBody>
      </p:sp>
      <p:sp>
        <p:nvSpPr>
          <p:cNvPr id="7" name="TextBox 6"/>
          <p:cNvSpPr txBox="1"/>
          <p:nvPr userDrawn="1"/>
        </p:nvSpPr>
        <p:spPr>
          <a:xfrm>
            <a:off x="2003516" y="5553450"/>
            <a:ext cx="6691171" cy="692497"/>
          </a:xfrm>
          <a:prstGeom prst="rect">
            <a:avLst/>
          </a:prstGeom>
          <a:noFill/>
        </p:spPr>
        <p:txBody>
          <a:bodyPr wrap="square" rtlCol="0">
            <a:spAutoFit/>
          </a:bodyPr>
          <a:lstStyle/>
          <a:p>
            <a:pPr algn="l"/>
            <a:r>
              <a:rPr lang="en-US" sz="1300" b="1" dirty="0">
                <a:solidFill>
                  <a:schemeClr val="tx1"/>
                </a:solidFill>
              </a:rPr>
              <a:t>Chevron Reliability</a:t>
            </a:r>
            <a:r>
              <a:rPr lang="en-US" sz="1300" b="1" baseline="0" dirty="0">
                <a:solidFill>
                  <a:schemeClr val="tx1"/>
                </a:solidFill>
              </a:rPr>
              <a:t> </a:t>
            </a:r>
            <a:r>
              <a:rPr lang="en-US" sz="1300" baseline="0" dirty="0">
                <a:solidFill>
                  <a:schemeClr val="tx1"/>
                </a:solidFill>
              </a:rPr>
              <a:t>— The RBL</a:t>
            </a:r>
            <a:r>
              <a:rPr lang="en-US" sz="1300" baseline="-25000" dirty="0">
                <a:solidFill>
                  <a:schemeClr val="tx1"/>
                </a:solidFill>
              </a:rPr>
              <a:t>™</a:t>
            </a:r>
            <a:r>
              <a:rPr lang="en-US" sz="1300" baseline="0" dirty="0">
                <a:solidFill>
                  <a:schemeClr val="tx1"/>
                </a:solidFill>
              </a:rPr>
              <a:t> Program is our commitment of business support and reliability: Chevron’s lubrication expertise combined with superior products and a tailored service program work together to help your business Run Better Longer. </a:t>
            </a:r>
          </a:p>
        </p:txBody>
      </p:sp>
      <p:pic>
        <p:nvPicPr>
          <p:cNvPr id="9" name="Picture 8" descr="RBL-Seal-Secondary s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5545112"/>
            <a:ext cx="1294500" cy="683403"/>
          </a:xfrm>
          <a:prstGeom prst="rect">
            <a:avLst/>
          </a:prstGeom>
        </p:spPr>
      </p:pic>
    </p:spTree>
    <p:extLst>
      <p:ext uri="{BB962C8B-B14F-4D97-AF65-F5344CB8AC3E}">
        <p14:creationId xmlns:p14="http://schemas.microsoft.com/office/powerpoint/2010/main" val="327469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660920"/>
            <a:ext cx="7772400" cy="1362075"/>
          </a:xfrm>
        </p:spPr>
        <p:txBody>
          <a:bodyPr anchor="t"/>
          <a:lstStyle>
            <a:lvl1pPr algn="ctr">
              <a:defRPr sz="3600" b="1" cap="none">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85800" y="2327520"/>
            <a:ext cx="7772400" cy="420533"/>
          </a:xfrm>
        </p:spPr>
        <p:txBody>
          <a:bodyPr anchor="t"/>
          <a:lstStyle>
            <a:lvl1pPr marL="0" indent="0" algn="ctr">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598325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FAD191B-EC79-44DF-9A66-5B2CE6AC23F7}" type="slidenum">
              <a:rPr lang="en-US" smtClean="0"/>
              <a:pPr/>
              <a:t>‹#›</a:t>
            </a:fld>
            <a:endParaRPr lang="en-US" dirty="0"/>
          </a:p>
        </p:txBody>
      </p:sp>
      <p:sp>
        <p:nvSpPr>
          <p:cNvPr id="5" name="Slide Number Placeholder 5"/>
          <p:cNvSpPr txBox="1">
            <a:spLocks/>
          </p:cNvSpPr>
          <p:nvPr userDrawn="1"/>
        </p:nvSpPr>
        <p:spPr>
          <a:xfrm>
            <a:off x="361950" y="6427072"/>
            <a:ext cx="6983930" cy="200055"/>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b="1" kern="1200" dirty="0" smtClean="0">
                <a:solidFill>
                  <a:schemeClr val="tx1">
                    <a:tint val="75000"/>
                  </a:schemeClr>
                </a:solidFill>
                <a:latin typeface="+mn-lt"/>
                <a:ea typeface="+mn-ea"/>
                <a:cs typeface="+mn-cs"/>
              </a:rPr>
              <a:t>©2017 Chevron. All rights reserved. All trademarks are property of Chevron Intellectual Property LLC or their respective owners</a:t>
            </a:r>
            <a:endParaRPr lang="en-US" sz="700" dirty="0"/>
          </a:p>
        </p:txBody>
      </p:sp>
    </p:spTree>
    <p:extLst>
      <p:ext uri="{BB962C8B-B14F-4D97-AF65-F5344CB8AC3E}">
        <p14:creationId xmlns:p14="http://schemas.microsoft.com/office/powerpoint/2010/main" val="42566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1950" y="1453896"/>
            <a:ext cx="4210050" cy="449129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453896"/>
            <a:ext cx="4210050" cy="449129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FAD191B-EC79-44DF-9A66-5B2CE6AC23F7}" type="slidenum">
              <a:rPr lang="en-US" smtClean="0"/>
              <a:pPr/>
              <a:t>‹#›</a:t>
            </a:fld>
            <a:endParaRPr lang="en-US"/>
          </a:p>
        </p:txBody>
      </p:sp>
      <p:sp>
        <p:nvSpPr>
          <p:cNvPr id="6" name="Slide Number Placeholder 5"/>
          <p:cNvSpPr txBox="1">
            <a:spLocks/>
          </p:cNvSpPr>
          <p:nvPr userDrawn="1"/>
        </p:nvSpPr>
        <p:spPr>
          <a:xfrm>
            <a:off x="361950" y="6427072"/>
            <a:ext cx="6983930" cy="200055"/>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b="1" kern="1200" dirty="0">
                <a:solidFill>
                  <a:schemeClr val="tx1">
                    <a:tint val="75000"/>
                  </a:schemeClr>
                </a:solidFill>
                <a:effectLst/>
                <a:latin typeface="+mn-lt"/>
                <a:ea typeface="+mn-ea"/>
                <a:cs typeface="+mn-cs"/>
              </a:rPr>
              <a:t>©2017 Chevron U.S.A. Inc. All rights reserved. All trademarks are property of Chevron Intellectual Property LLC or  their respective owners.</a:t>
            </a:r>
            <a:endParaRPr lang="en-US" sz="700" dirty="0"/>
          </a:p>
        </p:txBody>
      </p:sp>
    </p:spTree>
    <p:extLst>
      <p:ext uri="{BB962C8B-B14F-4D97-AF65-F5344CB8AC3E}">
        <p14:creationId xmlns:p14="http://schemas.microsoft.com/office/powerpoint/2010/main" val="276786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0" y="1242308"/>
            <a:ext cx="4572000" cy="5615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picture icon to add image</a:t>
            </a:r>
          </a:p>
        </p:txBody>
      </p:sp>
      <p:sp>
        <p:nvSpPr>
          <p:cNvPr id="6" name="Content Placeholder 5"/>
          <p:cNvSpPr>
            <a:spLocks noGrp="1"/>
          </p:cNvSpPr>
          <p:nvPr>
            <p:ph sz="quarter" idx="4" hasCustomPrompt="1"/>
          </p:nvPr>
        </p:nvSpPr>
        <p:spPr>
          <a:xfrm>
            <a:off x="4572000" y="1242308"/>
            <a:ext cx="4571999" cy="5615692"/>
          </a:xfrm>
        </p:spPr>
        <p:txBody>
          <a:bodyPr/>
          <a:lstStyle>
            <a:lvl1pPr marL="0" marR="0" indent="0" algn="l" defTabSz="914400" rtl="0" eaLnBrk="1" fontAlgn="auto" latinLnBrk="0" hangingPunct="1">
              <a:lnSpc>
                <a:spcPct val="100000"/>
              </a:lnSpc>
              <a:spcBef>
                <a:spcPts val="1000"/>
              </a:spcBef>
              <a:spcAft>
                <a:spcPts val="0"/>
              </a:spcAft>
              <a:buClrTx/>
              <a:buSzTx/>
              <a:buFont typeface="Wingdings 2" panose="05020102010507070707" pitchFamily="18" charset="2"/>
              <a:buNone/>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ts val="1000"/>
              </a:spcBef>
              <a:spcAft>
                <a:spcPts val="0"/>
              </a:spcAft>
              <a:buClrTx/>
              <a:buSzTx/>
              <a:buFont typeface="Wingdings 2" panose="05020102010507070707" pitchFamily="18" charset="2"/>
              <a:buChar char=""/>
              <a:tabLst/>
              <a:defRPr/>
            </a:pPr>
            <a:r>
              <a:rPr lang="en-US" dirty="0"/>
              <a:t>Click picture icon to add image</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9" name="Slide Number Placeholder 8"/>
          <p:cNvSpPr>
            <a:spLocks noGrp="1"/>
          </p:cNvSpPr>
          <p:nvPr>
            <p:ph type="sldNum" sz="quarter" idx="12"/>
          </p:nvPr>
        </p:nvSpPr>
        <p:spPr/>
        <p:txBody>
          <a:bodyPr/>
          <a:lstStyle/>
          <a:p>
            <a:fld id="{43C8B856-E288-6749-9BB7-EA1479C258F7}" type="slidenum">
              <a:rPr lang="en-US" smtClean="0"/>
              <a:pPr/>
              <a:t>‹#›</a:t>
            </a:fld>
            <a:endParaRPr lang="en-US"/>
          </a:p>
        </p:txBody>
      </p:sp>
      <p:sp>
        <p:nvSpPr>
          <p:cNvPr id="3" name="Text Placeholder 2"/>
          <p:cNvSpPr>
            <a:spLocks noGrp="1"/>
          </p:cNvSpPr>
          <p:nvPr>
            <p:ph type="body" idx="1"/>
          </p:nvPr>
        </p:nvSpPr>
        <p:spPr>
          <a:xfrm>
            <a:off x="1831332" y="4536725"/>
            <a:ext cx="2740668" cy="1408464"/>
          </a:xfrm>
          <a:solidFill>
            <a:schemeClr val="tx1">
              <a:alpha val="80000"/>
            </a:schemeClr>
          </a:solidFill>
        </p:spPr>
        <p:txBody>
          <a:bodyPr wrap="square" lIns="274320" tIns="228600" rIns="91440" bIns="228600" anchor="ctr">
            <a:noAutofit/>
          </a:bodyPr>
          <a:lstStyle>
            <a:lvl1pPr marL="0" indent="0" algn="r">
              <a:buNone/>
              <a:defRPr sz="2400" b="0" cap="all">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4536725"/>
            <a:ext cx="2652094" cy="1408463"/>
          </a:xfrm>
          <a:solidFill>
            <a:schemeClr val="tx1">
              <a:alpha val="80000"/>
            </a:schemeClr>
          </a:solidFill>
        </p:spPr>
        <p:txBody>
          <a:bodyPr lIns="91440" tIns="228600" rIns="274320" bIns="228600" anchor="ctr">
            <a:noAutofit/>
          </a:bodyPr>
          <a:lstStyle>
            <a:lvl1pPr marL="0" indent="0">
              <a:spcBef>
                <a:spcPts val="0"/>
              </a:spcBef>
              <a:buNone/>
              <a:defRPr sz="2400" b="1" cap="all">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Slide Number Placeholder 5"/>
          <p:cNvSpPr txBox="1">
            <a:spLocks/>
          </p:cNvSpPr>
          <p:nvPr userDrawn="1"/>
        </p:nvSpPr>
        <p:spPr>
          <a:xfrm>
            <a:off x="361949" y="6411683"/>
            <a:ext cx="7240633" cy="23083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kern="1200" dirty="0">
                <a:solidFill>
                  <a:schemeClr val="tx1">
                    <a:tint val="75000"/>
                  </a:schemeClr>
                </a:solidFill>
                <a:effectLst/>
                <a:latin typeface="+mn-lt"/>
                <a:ea typeface="+mn-ea"/>
                <a:cs typeface="+mn-cs"/>
              </a:rPr>
              <a:t>©2017 Chevron. All rights reserved. All trademarks are property of Chevron Intellectual Property LLC or their respective owners.</a:t>
            </a:r>
            <a:endParaRPr lang="en-US" sz="900" kern="1200" dirty="0">
              <a:solidFill>
                <a:schemeClr val="tx1">
                  <a:tint val="75000"/>
                </a:schemeClr>
              </a:solidFill>
              <a:effectLst/>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w="9525">
            <a:no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hasCustomPrompt="1"/>
          </p:nvPr>
        </p:nvSpPr>
        <p:spPr>
          <a:xfrm>
            <a:off x="0" y="0"/>
            <a:ext cx="9144000" cy="6857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picture icon to add image</a:t>
            </a:r>
          </a:p>
        </p:txBody>
      </p:sp>
      <p:sp>
        <p:nvSpPr>
          <p:cNvPr id="9" name="Slide Number Placeholder 8"/>
          <p:cNvSpPr>
            <a:spLocks noGrp="1"/>
          </p:cNvSpPr>
          <p:nvPr>
            <p:ph type="sldNum" sz="quarter" idx="12"/>
          </p:nvPr>
        </p:nvSpPr>
        <p:spPr/>
        <p:txBody>
          <a:bodyPr/>
          <a:lstStyle/>
          <a:p>
            <a:fld id="{43C8B856-E288-6749-9BB7-EA1479C258F7}" type="slidenum">
              <a:rPr lang="en-US" smtClean="0"/>
              <a:pPr/>
              <a:t>‹#›</a:t>
            </a:fld>
            <a:endParaRPr lang="en-US"/>
          </a:p>
        </p:txBody>
      </p:sp>
      <p:sp>
        <p:nvSpPr>
          <p:cNvPr id="5" name="Text Placeholder 4"/>
          <p:cNvSpPr>
            <a:spLocks noGrp="1"/>
          </p:cNvSpPr>
          <p:nvPr>
            <p:ph type="body" sz="quarter" idx="3"/>
          </p:nvPr>
        </p:nvSpPr>
        <p:spPr>
          <a:xfrm>
            <a:off x="4572000" y="0"/>
            <a:ext cx="4572000" cy="6857999"/>
          </a:xfrm>
          <a:solidFill>
            <a:schemeClr val="tx1">
              <a:alpha val="80000"/>
            </a:schemeClr>
          </a:solidFill>
        </p:spPr>
        <p:txBody>
          <a:bodyPr lIns="91440" tIns="420624" rIns="274320" bIns="274320" anchor="ctr">
            <a:noAutofit/>
          </a:bodyPr>
          <a:lstStyle>
            <a:lvl1pPr marL="0" indent="0">
              <a:buNone/>
              <a:defRPr sz="9600" b="1" cap="all">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8" name="Straight Connector 7"/>
          <p:cNvCxnSpPr/>
          <p:nvPr userDrawn="1"/>
        </p:nvCxnSpPr>
        <p:spPr>
          <a:xfrm rot="5400000">
            <a:off x="1143794" y="3429000"/>
            <a:ext cx="6858000" cy="1588"/>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1950" y="1453896"/>
            <a:ext cx="5933570" cy="449129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FAD191B-EC79-44DF-9A66-5B2CE6AC23F7}" type="slidenum">
              <a:rPr lang="en-US" smtClean="0"/>
              <a:pPr/>
              <a:t>‹#›</a:t>
            </a:fld>
            <a:endParaRPr lang="en-US"/>
          </a:p>
        </p:txBody>
      </p:sp>
      <p:sp>
        <p:nvSpPr>
          <p:cNvPr id="6" name="Picture Placeholder 2"/>
          <p:cNvSpPr>
            <a:spLocks noGrp="1"/>
          </p:cNvSpPr>
          <p:nvPr>
            <p:ph type="pic" idx="13"/>
          </p:nvPr>
        </p:nvSpPr>
        <p:spPr>
          <a:xfrm>
            <a:off x="6469826" y="1600200"/>
            <a:ext cx="2216974" cy="4344988"/>
          </a:xfrm>
          <a:effectLst>
            <a:outerShdw blurRad="50800" dist="38100" dir="2700000" algn="tl" rotWithShape="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txBox="1">
            <a:spLocks/>
          </p:cNvSpPr>
          <p:nvPr userDrawn="1"/>
        </p:nvSpPr>
        <p:spPr>
          <a:xfrm>
            <a:off x="361949" y="6411683"/>
            <a:ext cx="7589521" cy="23083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kern="1200" dirty="0">
                <a:solidFill>
                  <a:schemeClr val="tx1">
                    <a:tint val="75000"/>
                  </a:schemeClr>
                </a:solidFill>
                <a:effectLst/>
                <a:latin typeface="+mn-lt"/>
                <a:ea typeface="+mn-ea"/>
                <a:cs typeface="+mn-cs"/>
              </a:rPr>
              <a:t>©2017 Chevron. All rights reserved. All trademarks are property of Chevron Intellectual Property LLC or their respective owners.</a:t>
            </a:r>
            <a:endParaRPr lang="en-US" sz="900" kern="1200" dirty="0">
              <a:solidFill>
                <a:schemeClr val="tx1">
                  <a:tint val="75000"/>
                </a:schemeClr>
              </a:solidFill>
              <a:effectLst/>
              <a:latin typeface="+mn-lt"/>
              <a:ea typeface="+mn-ea"/>
              <a:cs typeface="+mn-cs"/>
            </a:endParaRPr>
          </a:p>
        </p:txBody>
      </p:sp>
    </p:spTree>
    <p:extLst>
      <p:ext uri="{BB962C8B-B14F-4D97-AF65-F5344CB8AC3E}">
        <p14:creationId xmlns:p14="http://schemas.microsoft.com/office/powerpoint/2010/main" val="276786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and text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1950" y="1453896"/>
            <a:ext cx="5933570" cy="449129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14282" y="1453896"/>
            <a:ext cx="2267767" cy="4491292"/>
          </a:xfrm>
          <a:solidFill>
            <a:schemeClr val="accent3"/>
          </a:solidFill>
          <a:effectLst>
            <a:outerShdw blurRad="50800" dist="38100" dir="2700000" algn="tl" rotWithShape="0">
              <a:srgbClr val="000000">
                <a:alpha val="43000"/>
              </a:srgbClr>
            </a:outerShdw>
          </a:effectLst>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FAD191B-EC79-44DF-9A66-5B2CE6AC23F7}" type="slidenum">
              <a:rPr lang="en-US" smtClean="0"/>
              <a:pPr/>
              <a:t>‹#›</a:t>
            </a:fld>
            <a:endParaRPr lang="en-US"/>
          </a:p>
        </p:txBody>
      </p:sp>
      <p:sp>
        <p:nvSpPr>
          <p:cNvPr id="6" name="Slide Number Placeholder 5"/>
          <p:cNvSpPr txBox="1">
            <a:spLocks/>
          </p:cNvSpPr>
          <p:nvPr userDrawn="1"/>
        </p:nvSpPr>
        <p:spPr>
          <a:xfrm>
            <a:off x="361949" y="6411683"/>
            <a:ext cx="7589521" cy="23083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kern="1200" dirty="0">
                <a:solidFill>
                  <a:schemeClr val="tx1">
                    <a:tint val="75000"/>
                  </a:schemeClr>
                </a:solidFill>
                <a:effectLst/>
                <a:latin typeface="+mn-lt"/>
                <a:ea typeface="+mn-ea"/>
                <a:cs typeface="+mn-cs"/>
              </a:rPr>
              <a:t>©2017 Chevron. All rights reserved. All trademarks are property of Chevron Intellectual Property LLC or their respective owners.</a:t>
            </a:r>
            <a:endParaRPr lang="en-US" sz="900" kern="1200" dirty="0">
              <a:solidFill>
                <a:schemeClr val="tx1">
                  <a:tint val="75000"/>
                </a:schemeClr>
              </a:solidFill>
              <a:effectLst/>
              <a:latin typeface="+mn-lt"/>
              <a:ea typeface="+mn-ea"/>
              <a:cs typeface="+mn-cs"/>
            </a:endParaRPr>
          </a:p>
        </p:txBody>
      </p:sp>
    </p:spTree>
    <p:extLst>
      <p:ext uri="{BB962C8B-B14F-4D97-AF65-F5344CB8AC3E}">
        <p14:creationId xmlns:p14="http://schemas.microsoft.com/office/powerpoint/2010/main" val="276786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ext sidebar">
    <p:spTree>
      <p:nvGrpSpPr>
        <p:cNvPr id="1" name=""/>
        <p:cNvGrpSpPr/>
        <p:nvPr/>
      </p:nvGrpSpPr>
      <p:grpSpPr>
        <a:xfrm>
          <a:off x="0" y="0"/>
          <a:ext cx="0" cy="0"/>
          <a:chOff x="0" y="0"/>
          <a:chExt cx="0" cy="0"/>
        </a:xfrm>
      </p:grpSpPr>
      <p:sp>
        <p:nvSpPr>
          <p:cNvPr id="16" name="Rectangle 15"/>
          <p:cNvSpPr/>
          <p:nvPr userDrawn="1"/>
        </p:nvSpPr>
        <p:spPr>
          <a:xfrm>
            <a:off x="1183081" y="1099428"/>
            <a:ext cx="7960919" cy="5758571"/>
          </a:xfrm>
          <a:prstGeom prst="rect">
            <a:avLst/>
          </a:prstGeom>
          <a:solidFill>
            <a:schemeClr val="bg1"/>
          </a:solidFill>
          <a:ln w="9525">
            <a:no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7960919" cy="6858000"/>
          </a:xfrm>
          <a:prstGeom prst="rect">
            <a:avLst/>
          </a:prstGeom>
          <a:solidFill>
            <a:schemeClr val="bg1"/>
          </a:solidFill>
          <a:ln w="9525">
            <a:no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3FAD191B-EC79-44DF-9A66-5B2CE6AC23F7}" type="slidenum">
              <a:rPr lang="en-US" smtClean="0"/>
              <a:pPr/>
              <a:t>‹#›</a:t>
            </a:fld>
            <a:endParaRPr lang="en-US"/>
          </a:p>
        </p:txBody>
      </p:sp>
      <p:sp>
        <p:nvSpPr>
          <p:cNvPr id="7" name="Picture Placeholder 2"/>
          <p:cNvSpPr>
            <a:spLocks noGrp="1"/>
          </p:cNvSpPr>
          <p:nvPr>
            <p:ph type="pic" idx="13"/>
          </p:nvPr>
        </p:nvSpPr>
        <p:spPr>
          <a:xfrm>
            <a:off x="0" y="0"/>
            <a:ext cx="6128644" cy="6858000"/>
          </a:xfrm>
          <a:solidFill>
            <a:schemeClr val="accent3"/>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3"/>
          <p:cNvSpPr>
            <a:spLocks noGrp="1"/>
          </p:cNvSpPr>
          <p:nvPr>
            <p:ph sz="half" idx="2"/>
          </p:nvPr>
        </p:nvSpPr>
        <p:spPr>
          <a:xfrm>
            <a:off x="6311872" y="1453896"/>
            <a:ext cx="2470178" cy="4491292"/>
          </a:xfrm>
          <a:noFill/>
          <a:effectLst/>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rot="5400000">
            <a:off x="2705962" y="3429000"/>
            <a:ext cx="6858000" cy="1588"/>
          </a:xfrm>
          <a:prstGeom prst="line">
            <a:avLst/>
          </a:prstGeom>
          <a:ln w="50800">
            <a:solidFill>
              <a:srgbClr val="184168"/>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361949" y="6411683"/>
            <a:ext cx="7598969" cy="23083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kern="1200" dirty="0">
                <a:solidFill>
                  <a:schemeClr val="tx1">
                    <a:tint val="75000"/>
                  </a:schemeClr>
                </a:solidFill>
                <a:effectLst/>
                <a:latin typeface="+mn-lt"/>
                <a:ea typeface="+mn-ea"/>
                <a:cs typeface="+mn-cs"/>
              </a:rPr>
              <a:t>©2017 Chevron. All rights reserved. All trademarks are property of Chevron Intellectual Property LLC or their respective owners.</a:t>
            </a:r>
            <a:endParaRPr lang="en-US" sz="900" kern="1200" dirty="0">
              <a:solidFill>
                <a:schemeClr val="tx1">
                  <a:tint val="75000"/>
                </a:schemeClr>
              </a:solidFill>
              <a:effectLst/>
              <a:latin typeface="+mn-lt"/>
              <a:ea typeface="+mn-ea"/>
              <a:cs typeface="+mn-cs"/>
            </a:endParaRPr>
          </a:p>
        </p:txBody>
      </p:sp>
    </p:spTree>
    <p:extLst>
      <p:ext uri="{BB962C8B-B14F-4D97-AF65-F5344CB8AC3E}">
        <p14:creationId xmlns:p14="http://schemas.microsoft.com/office/powerpoint/2010/main" val="396249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FAD191B-EC79-44DF-9A66-5B2CE6AC23F7}" type="slidenum">
              <a:rPr lang="en-US" smtClean="0"/>
              <a:pPr/>
              <a:t>‹#›</a:t>
            </a:fld>
            <a:endParaRPr lang="en-US"/>
          </a:p>
        </p:txBody>
      </p:sp>
      <p:sp>
        <p:nvSpPr>
          <p:cNvPr id="4" name="Slide Number Placeholder 5"/>
          <p:cNvSpPr txBox="1">
            <a:spLocks/>
          </p:cNvSpPr>
          <p:nvPr userDrawn="1"/>
        </p:nvSpPr>
        <p:spPr>
          <a:xfrm>
            <a:off x="361949" y="6411683"/>
            <a:ext cx="7589521" cy="230832"/>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kern="1200" dirty="0">
                <a:solidFill>
                  <a:schemeClr val="tx1">
                    <a:tint val="75000"/>
                  </a:schemeClr>
                </a:solidFill>
                <a:effectLst/>
                <a:latin typeface="+mn-lt"/>
                <a:ea typeface="+mn-ea"/>
                <a:cs typeface="+mn-cs"/>
              </a:rPr>
              <a:t>©2017 Chevron. All rights reserved. All trademarks are property of Chevron Intellectual Property LLC or their respective owners.</a:t>
            </a:r>
            <a:endParaRPr lang="en-US" sz="900" kern="1200" dirty="0">
              <a:solidFill>
                <a:schemeClr val="tx1">
                  <a:tint val="75000"/>
                </a:schemeClr>
              </a:solidFill>
              <a:effectLst/>
              <a:latin typeface="+mn-lt"/>
              <a:ea typeface="+mn-ea"/>
              <a:cs typeface="+mn-cs"/>
            </a:endParaRPr>
          </a:p>
        </p:txBody>
      </p:sp>
    </p:spTree>
    <p:extLst>
      <p:ext uri="{BB962C8B-B14F-4D97-AF65-F5344CB8AC3E}">
        <p14:creationId xmlns:p14="http://schemas.microsoft.com/office/powerpoint/2010/main" val="3274693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951" y="200124"/>
            <a:ext cx="7589520" cy="10058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61950" y="1452557"/>
            <a:ext cx="8420100" cy="44926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24850" y="6400800"/>
            <a:ext cx="457200" cy="230832"/>
          </a:xfrm>
          <a:prstGeom prst="rect">
            <a:avLst/>
          </a:prstGeom>
        </p:spPr>
        <p:txBody>
          <a:bodyPr vert="horz" wrap="square" lIns="91440" tIns="45720" rIns="91440" bIns="45720" rtlCol="0" anchor="ctr">
            <a:spAutoFit/>
          </a:bodyPr>
          <a:lstStyle>
            <a:lvl1pPr algn="r">
              <a:defRPr sz="900">
                <a:solidFill>
                  <a:schemeClr val="tx1">
                    <a:tint val="75000"/>
                  </a:schemeClr>
                </a:solidFill>
              </a:defRPr>
            </a:lvl1pPr>
          </a:lstStyle>
          <a:p>
            <a:fld id="{3FAD191B-EC79-44DF-9A66-5B2CE6AC23F7}"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969064" y="306153"/>
            <a:ext cx="778252" cy="788241"/>
          </a:xfrm>
          <a:prstGeom prst="rect">
            <a:avLst/>
          </a:prstGeom>
        </p:spPr>
      </p:pic>
      <p:cxnSp>
        <p:nvCxnSpPr>
          <p:cNvPr id="13" name="Straight Connector 12"/>
          <p:cNvCxnSpPr/>
          <p:nvPr userDrawn="1"/>
        </p:nvCxnSpPr>
        <p:spPr>
          <a:xfrm>
            <a:off x="361950" y="1269939"/>
            <a:ext cx="8420100" cy="1588"/>
          </a:xfrm>
          <a:prstGeom prst="line">
            <a:avLst/>
          </a:prstGeom>
          <a:ln w="508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76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4" r:id="rId4"/>
    <p:sldLayoutId id="2147483665" r:id="rId5"/>
    <p:sldLayoutId id="2147483661" r:id="rId6"/>
    <p:sldLayoutId id="2147483662" r:id="rId7"/>
    <p:sldLayoutId id="2147483659" r:id="rId8"/>
    <p:sldLayoutId id="2147483654" r:id="rId9"/>
    <p:sldLayoutId id="2147483667" r:id="rId10"/>
    <p:sldLayoutId id="2147483668" r:id="rId11"/>
  </p:sldLayoutIdLst>
  <p:hf hdr="0" ftr="0" dt="0"/>
  <p:txStyles>
    <p:titleStyle>
      <a:lvl1pPr algn="l" defTabSz="914400" rtl="0" eaLnBrk="1" latinLnBrk="0" hangingPunct="1">
        <a:spcBef>
          <a:spcPct val="0"/>
        </a:spcBef>
        <a:buNone/>
        <a:defRPr sz="3200" b="1" kern="1200">
          <a:solidFill>
            <a:schemeClr val="accent2"/>
          </a:solidFill>
          <a:latin typeface="+mj-lt"/>
          <a:ea typeface="+mj-ea"/>
          <a:cs typeface="+mj-cs"/>
        </a:defRPr>
      </a:lvl1pPr>
    </p:titleStyle>
    <p:bodyStyle>
      <a:lvl1pPr marL="342900" indent="-342900" algn="l" defTabSz="914400" rtl="0" eaLnBrk="1" latinLnBrk="0" hangingPunct="1">
        <a:spcBef>
          <a:spcPts val="1000"/>
        </a:spcBef>
        <a:buFont typeface="Wingdings 2" panose="05020102010507070707" pitchFamily="18" charset="2"/>
        <a:buChar char=""/>
        <a:defRPr sz="2400" kern="1200">
          <a:solidFill>
            <a:srgbClr val="333333"/>
          </a:solidFill>
          <a:latin typeface="+mn-lt"/>
          <a:ea typeface="+mn-ea"/>
          <a:cs typeface="+mn-cs"/>
        </a:defRPr>
      </a:lvl1pPr>
      <a:lvl2pPr marL="685800" indent="-342900" algn="l" defTabSz="914400" rtl="0" eaLnBrk="1" latinLnBrk="0" hangingPunct="1">
        <a:spcBef>
          <a:spcPts val="800"/>
        </a:spcBef>
        <a:buClrTx/>
        <a:buSzPct val="100000"/>
        <a:buFont typeface="Arial" panose="020B0604020202020204" pitchFamily="34" charset="0"/>
        <a:buChar char="–"/>
        <a:defRPr sz="2000" kern="1200">
          <a:solidFill>
            <a:srgbClr val="333333"/>
          </a:solidFill>
          <a:latin typeface="+mn-lt"/>
          <a:ea typeface="+mn-ea"/>
          <a:cs typeface="+mn-cs"/>
        </a:defRPr>
      </a:lvl2pPr>
      <a:lvl3pPr marL="971550" indent="-285750" algn="l" defTabSz="914400" rtl="0" eaLnBrk="1" latinLnBrk="0" hangingPunct="1">
        <a:spcBef>
          <a:spcPts val="600"/>
        </a:spcBef>
        <a:buFont typeface="Wingdings 2" panose="05020102010507070707" pitchFamily="18" charset="2"/>
        <a:buChar char=""/>
        <a:defRPr sz="1800" kern="1200">
          <a:solidFill>
            <a:srgbClr val="333333"/>
          </a:solidFill>
          <a:latin typeface="+mn-lt"/>
          <a:ea typeface="+mn-ea"/>
          <a:cs typeface="+mn-cs"/>
        </a:defRPr>
      </a:lvl3pPr>
      <a:lvl4pPr marL="1257300" indent="-285750" algn="l" defTabSz="914400" rtl="0" eaLnBrk="1" latinLnBrk="0" hangingPunct="1">
        <a:spcBef>
          <a:spcPts val="400"/>
        </a:spcBef>
        <a:buClr>
          <a:schemeClr val="accent1"/>
        </a:buClr>
        <a:buSzPct val="75000"/>
        <a:buFont typeface="Arial" panose="020B0604020202020204" pitchFamily="34" charset="0"/>
        <a:buChar char="–"/>
        <a:defRPr sz="1600" kern="1200">
          <a:solidFill>
            <a:srgbClr val="333333"/>
          </a:solidFill>
          <a:latin typeface="+mn-lt"/>
          <a:ea typeface="+mn-ea"/>
          <a:cs typeface="+mn-cs"/>
        </a:defRPr>
      </a:lvl4pPr>
      <a:lvl5pPr marL="1543050" indent="-285750" algn="l" defTabSz="914400" rtl="0" eaLnBrk="1" latinLnBrk="0" hangingPunct="1">
        <a:spcBef>
          <a:spcPts val="200"/>
        </a:spcBef>
        <a:buFont typeface="Wingdings 2" panose="05020102010507070707" pitchFamily="18" charset="2"/>
        <a:buChar char=""/>
        <a:tabLst/>
        <a:defRPr sz="14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CL-HDAX-Image-PPT-72-1.png"/>
          <p:cNvPicPr>
            <a:picLocks noGrp="1" noChangeAspect="1"/>
          </p:cNvPicPr>
          <p:nvPr>
            <p:ph sz="half" idx="2"/>
          </p:nvPr>
        </p:nvPicPr>
        <p:blipFill>
          <a:blip r:embed="rId2"/>
          <a:srcRect t="-40" b="-40"/>
          <a:stretch>
            <a:fillRect/>
          </a:stretch>
        </p:blipFill>
        <p:spPr/>
      </p:pic>
      <p:pic>
        <p:nvPicPr>
          <p:cNvPr id="22" name="Content Placeholder 21" descr="CL-HDAX-Image-PPT-72-2.png"/>
          <p:cNvPicPr>
            <a:picLocks noGrp="1" noChangeAspect="1"/>
          </p:cNvPicPr>
          <p:nvPr>
            <p:ph sz="quarter" idx="4"/>
          </p:nvPr>
        </p:nvPicPr>
        <p:blipFill>
          <a:blip r:embed="rId3"/>
          <a:srcRect t="-40" b="-40"/>
          <a:stretch>
            <a:fillRect/>
          </a:stretch>
        </p:blipFill>
        <p:spPr/>
      </p:pic>
      <p:sp>
        <p:nvSpPr>
          <p:cNvPr id="9" name="Title 8"/>
          <p:cNvSpPr>
            <a:spLocks noGrp="1"/>
          </p:cNvSpPr>
          <p:nvPr>
            <p:ph type="title"/>
          </p:nvPr>
        </p:nvSpPr>
        <p:spPr/>
        <p:txBody>
          <a:bodyPr>
            <a:normAutofit fontScale="90000"/>
          </a:bodyPr>
          <a:lstStyle/>
          <a:p>
            <a:r>
              <a:rPr lang="en-US" dirty="0"/>
              <a:t>Natural Gas Engine Oil Considerations</a:t>
            </a:r>
          </a:p>
        </p:txBody>
      </p:sp>
      <p:sp>
        <p:nvSpPr>
          <p:cNvPr id="4" name="Slide Number Placeholder 3"/>
          <p:cNvSpPr>
            <a:spLocks noGrp="1"/>
          </p:cNvSpPr>
          <p:nvPr>
            <p:ph type="sldNum" sz="quarter" idx="12"/>
          </p:nvPr>
        </p:nvSpPr>
        <p:spPr/>
        <p:txBody>
          <a:bodyPr/>
          <a:lstStyle/>
          <a:p>
            <a:fld id="{3FAD191B-EC79-44DF-9A66-5B2CE6AC23F7}" type="slidenum">
              <a:rPr lang="en-US" smtClean="0"/>
              <a:pPr/>
              <a:t>1</a:t>
            </a:fld>
            <a:endParaRPr lang="en-US" dirty="0"/>
          </a:p>
        </p:txBody>
      </p:sp>
      <p:sp>
        <p:nvSpPr>
          <p:cNvPr id="12" name="Text Placeholder 11"/>
          <p:cNvSpPr>
            <a:spLocks noGrp="1"/>
          </p:cNvSpPr>
          <p:nvPr>
            <p:ph type="body" idx="1"/>
          </p:nvPr>
        </p:nvSpPr>
        <p:spPr/>
        <p:txBody>
          <a:bodyPr/>
          <a:lstStyle/>
          <a:p>
            <a:r>
              <a:rPr lang="en-US" dirty="0"/>
              <a:t>CHEVRON</a:t>
            </a:r>
            <a:br>
              <a:rPr lang="en-US" dirty="0"/>
            </a:br>
            <a:r>
              <a:rPr lang="en-US" dirty="0"/>
              <a:t>LUBRICANTS</a:t>
            </a:r>
            <a:br>
              <a:rPr lang="en-US" dirty="0"/>
            </a:br>
            <a:r>
              <a:rPr lang="en-US" dirty="0"/>
              <a:t>CAN HELP YOU</a:t>
            </a:r>
          </a:p>
        </p:txBody>
      </p:sp>
      <p:sp>
        <p:nvSpPr>
          <p:cNvPr id="14" name="Text Placeholder 13"/>
          <p:cNvSpPr>
            <a:spLocks noGrp="1"/>
          </p:cNvSpPr>
          <p:nvPr>
            <p:ph type="body" sz="quarter" idx="3"/>
          </p:nvPr>
        </p:nvSpPr>
        <p:spPr>
          <a:xfrm>
            <a:off x="4572000" y="4536725"/>
            <a:ext cx="1766807" cy="1408463"/>
          </a:xfrm>
        </p:spPr>
        <p:txBody>
          <a:bodyPr/>
          <a:lstStyle/>
          <a:p>
            <a:r>
              <a:rPr lang="en-US" dirty="0"/>
              <a:t>RUN</a:t>
            </a:r>
            <a:br>
              <a:rPr lang="en-US" dirty="0"/>
            </a:br>
            <a:r>
              <a:rPr lang="en-US" dirty="0"/>
              <a:t>BETTER</a:t>
            </a:r>
            <a:br>
              <a:rPr lang="en-US" dirty="0"/>
            </a:br>
            <a:r>
              <a:rPr lang="en-US" dirty="0"/>
              <a:t>LONGER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 Gas Engine Brands</a:t>
            </a:r>
            <a:endParaRPr lang="en-US" dirty="0"/>
          </a:p>
        </p:txBody>
      </p:sp>
      <p:sp>
        <p:nvSpPr>
          <p:cNvPr id="3" name="Content Placeholder 2"/>
          <p:cNvSpPr>
            <a:spLocks noGrp="1"/>
          </p:cNvSpPr>
          <p:nvPr>
            <p:ph idx="1"/>
          </p:nvPr>
        </p:nvSpPr>
        <p:spPr/>
        <p:txBody>
          <a:bodyPr/>
          <a:lstStyle/>
          <a:p>
            <a:r>
              <a:rPr lang="en-US" dirty="0"/>
              <a:t>GE</a:t>
            </a:r>
          </a:p>
          <a:p>
            <a:pPr lvl="1"/>
            <a:r>
              <a:rPr lang="en-US" dirty="0"/>
              <a:t>Owns Ajax</a:t>
            </a:r>
          </a:p>
          <a:p>
            <a:pPr lvl="2"/>
            <a:r>
              <a:rPr lang="en-US" dirty="0"/>
              <a:t>Two-stroke engine-compressors</a:t>
            </a:r>
          </a:p>
          <a:p>
            <a:pPr lvl="2"/>
            <a:r>
              <a:rPr lang="en-US" dirty="0"/>
              <a:t>Ajax engines are rated 22 to 845 </a:t>
            </a:r>
            <a:r>
              <a:rPr lang="en-US" dirty="0" err="1"/>
              <a:t>hp</a:t>
            </a:r>
            <a:r>
              <a:rPr lang="en-US" dirty="0"/>
              <a:t> (16 to 630 KW)</a:t>
            </a:r>
          </a:p>
          <a:p>
            <a:pPr lvl="1"/>
            <a:r>
              <a:rPr lang="en-US" dirty="0"/>
              <a:t>Owns Superior</a:t>
            </a:r>
          </a:p>
          <a:p>
            <a:pPr lvl="2"/>
            <a:r>
              <a:rPr lang="en-US" dirty="0"/>
              <a:t>Four-stroke cycle engines rated 400 to 2700 </a:t>
            </a:r>
            <a:r>
              <a:rPr lang="en-US" dirty="0" err="1"/>
              <a:t>hp</a:t>
            </a:r>
            <a:r>
              <a:rPr lang="en-US" dirty="0"/>
              <a:t> (300 to 2000 KW)</a:t>
            </a:r>
          </a:p>
          <a:p>
            <a:pPr lvl="3"/>
            <a:endParaRPr lang="en-US" dirty="0"/>
          </a:p>
          <a:p>
            <a:pPr lvl="3"/>
            <a:endParaRPr lang="en-US" dirty="0"/>
          </a:p>
        </p:txBody>
      </p:sp>
    </p:spTree>
    <p:extLst>
      <p:ext uri="{BB962C8B-B14F-4D97-AF65-F5344CB8AC3E}">
        <p14:creationId xmlns:p14="http://schemas.microsoft.com/office/powerpoint/2010/main" val="135088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Effects of Engine Load at De-rating</a:t>
            </a:r>
            <a:br>
              <a:rPr lang="en-US"/>
            </a:br>
            <a:r>
              <a:rPr lang="en-US"/>
              <a:t>from Caterpillar LEXE08320-00</a:t>
            </a:r>
            <a:endParaRPr lang="en-US" dirty="0"/>
          </a:p>
        </p:txBody>
      </p:sp>
      <p:sp>
        <p:nvSpPr>
          <p:cNvPr id="3" name="Content Placeholder 2"/>
          <p:cNvSpPr>
            <a:spLocks noGrp="1"/>
          </p:cNvSpPr>
          <p:nvPr>
            <p:ph idx="1"/>
          </p:nvPr>
        </p:nvSpPr>
        <p:spPr/>
        <p:txBody>
          <a:bodyPr>
            <a:normAutofit fontScale="92500" lnSpcReduction="10000"/>
          </a:bodyPr>
          <a:lstStyle/>
          <a:p>
            <a:r>
              <a:rPr lang="en-US"/>
              <a:t>At low load (less than 50% rated load), gas engines may not have enough cylinder pressure to maintain oil control in the cylinder.</a:t>
            </a:r>
          </a:p>
          <a:p>
            <a:pPr lvl="1"/>
            <a:r>
              <a:rPr lang="en-US"/>
              <a:t>This allows the oil to work its way past the rings into the combustion chambers, leading to increased ash deposits.</a:t>
            </a:r>
          </a:p>
          <a:p>
            <a:pPr lvl="1"/>
            <a:r>
              <a:rPr lang="en-US"/>
              <a:t>These deposits change the compression ratio, which can reduce the detonation margin. If the detonation margin is reduced sufficiently, detonation can occur. Detonation will decrease the life of the engine, damage components and lead to unplanned shutdowns or failures.</a:t>
            </a:r>
          </a:p>
          <a:p>
            <a:r>
              <a:rPr lang="en-US"/>
              <a:t>Caterpillar recommends not loading natural gas generator sets in any application below 50 percent of their rated load for any duration, and the ideal range for operation is at 70 percent load and above.</a:t>
            </a:r>
          </a:p>
          <a:p>
            <a:endParaRPr lang="en-US"/>
          </a:p>
          <a:p>
            <a:pPr lvl="2"/>
            <a:endParaRPr lang="en-US" dirty="0"/>
          </a:p>
        </p:txBody>
      </p:sp>
    </p:spTree>
    <p:extLst>
      <p:ext uri="{BB962C8B-B14F-4D97-AF65-F5344CB8AC3E}">
        <p14:creationId xmlns:p14="http://schemas.microsoft.com/office/powerpoint/2010/main" val="152905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Effects of Engine Load at De-rating</a:t>
            </a:r>
            <a:br>
              <a:rPr lang="en-US"/>
            </a:br>
            <a:r>
              <a:rPr lang="en-US"/>
              <a:t>from Caterpillar LEXE08320-00</a:t>
            </a:r>
            <a:br>
              <a:rPr lang="en-US"/>
            </a:br>
            <a:endParaRPr lang="en-US" dirty="0"/>
          </a:p>
        </p:txBody>
      </p:sp>
      <p:sp>
        <p:nvSpPr>
          <p:cNvPr id="3" name="Content Placeholder 2"/>
          <p:cNvSpPr>
            <a:spLocks noGrp="1"/>
          </p:cNvSpPr>
          <p:nvPr>
            <p:ph idx="1"/>
          </p:nvPr>
        </p:nvSpPr>
        <p:spPr/>
        <p:txBody>
          <a:bodyPr>
            <a:normAutofit lnSpcReduction="10000"/>
          </a:bodyPr>
          <a:lstStyle/>
          <a:p>
            <a:r>
              <a:rPr lang="en-US" dirty="0"/>
              <a:t>Extended operation of gas generator sets at low loads can lead to deposit build-up on the valves, spark plugs, and behind the piston rings. In extreme cases deposits in the cylinder can develop, causing cylinder liner polishing.</a:t>
            </a:r>
          </a:p>
          <a:p>
            <a:r>
              <a:rPr lang="en-US" dirty="0"/>
              <a:t>Additionally, natural gas engines run rich at low loads to maintain combustion and ensure that the engine does not misfire.</a:t>
            </a:r>
          </a:p>
          <a:p>
            <a:pPr lvl="1"/>
            <a:r>
              <a:rPr lang="en-US" dirty="0"/>
              <a:t>A rich air-to-fuel ratio causes the engine to deviate from the expected emissions levels, potentially leading to non-compliance with required emissions regulations.</a:t>
            </a:r>
          </a:p>
          <a:p>
            <a:pPr lvl="1"/>
            <a:r>
              <a:rPr lang="en-US" dirty="0"/>
              <a:t>Also, a rich air-to-fuel ratio increases temperatures and can accelerate component wear.</a:t>
            </a:r>
          </a:p>
          <a:p>
            <a:pPr lvl="1"/>
            <a:endParaRPr lang="en-US" dirty="0"/>
          </a:p>
          <a:p>
            <a:endParaRPr lang="en-US" dirty="0"/>
          </a:p>
        </p:txBody>
      </p:sp>
    </p:spTree>
    <p:extLst>
      <p:ext uri="{BB962C8B-B14F-4D97-AF65-F5344CB8AC3E}">
        <p14:creationId xmlns:p14="http://schemas.microsoft.com/office/powerpoint/2010/main" val="130985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Effects of Engine Load at De-rating</a:t>
            </a:r>
            <a:br>
              <a:rPr lang="en-US"/>
            </a:br>
            <a:r>
              <a:rPr lang="en-US"/>
              <a:t>from Caterpillar LEXE08320-00</a:t>
            </a:r>
            <a:endParaRPr lang="en-US" dirty="0"/>
          </a:p>
        </p:txBody>
      </p:sp>
      <p:sp>
        <p:nvSpPr>
          <p:cNvPr id="3" name="Content Placeholder 2"/>
          <p:cNvSpPr>
            <a:spLocks noGrp="1"/>
          </p:cNvSpPr>
          <p:nvPr>
            <p:ph idx="1"/>
          </p:nvPr>
        </p:nvSpPr>
        <p:spPr/>
        <p:txBody>
          <a:bodyPr/>
          <a:lstStyle/>
          <a:p>
            <a:pPr lvl="2"/>
            <a:r>
              <a:rPr lang="en-US"/>
              <a:t>Low-load operation will have an impact on all after-treatment components, causing emissions targets to be missed and ultimately leading to engine shutdown.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90800"/>
            <a:ext cx="8051556" cy="1600200"/>
          </a:xfrm>
          <a:prstGeom prst="rect">
            <a:avLst/>
          </a:prstGeom>
        </p:spPr>
      </p:pic>
    </p:spTree>
    <p:extLst>
      <p:ext uri="{BB962C8B-B14F-4D97-AF65-F5344CB8AC3E}">
        <p14:creationId xmlns:p14="http://schemas.microsoft.com/office/powerpoint/2010/main" val="349861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r>
              <a:rPr lang="en-US"/>
              <a:t>Base Number (BN) and Total Base Number (TBN)</a:t>
            </a:r>
            <a:br>
              <a:rPr lang="en-US"/>
            </a:br>
            <a:endParaRPr lang="en-US" dirty="0"/>
          </a:p>
        </p:txBody>
      </p:sp>
      <p:sp>
        <p:nvSpPr>
          <p:cNvPr id="5" name="Content Placeholder 2"/>
          <p:cNvSpPr>
            <a:spLocks noGrp="1"/>
          </p:cNvSpPr>
          <p:nvPr>
            <p:ph sz="quarter" idx="1"/>
          </p:nvPr>
        </p:nvSpPr>
        <p:spPr/>
        <p:txBody>
          <a:bodyPr>
            <a:normAutofit fontScale="92500" lnSpcReduction="20000"/>
          </a:bodyPr>
          <a:lstStyle/>
          <a:p>
            <a:r>
              <a:rPr lang="en-US" dirty="0"/>
              <a:t>Base number (BN) and Total Base Number (TBN), both used interchangeably, is a test measure of the alkalinity of an engine oil, reflecting the quantity of base expressed in milligrams (mg) of potassium hydroxide per gram (</a:t>
            </a:r>
            <a:r>
              <a:rPr lang="en-US" dirty="0" err="1"/>
              <a:t>mgKOH</a:t>
            </a:r>
            <a:r>
              <a:rPr lang="en-US" dirty="0"/>
              <a:t>/g).</a:t>
            </a:r>
          </a:p>
          <a:p>
            <a:r>
              <a:rPr lang="en-US" dirty="0"/>
              <a:t>BN is used to reflect an engine oil’s alkaline reserve, which neutralizes acids generated in the combustion process when fuel is burned. These acids aggressively attack metal surfaces so it is very important to formulate engine oils with sufficient alkaline reserve to help prevent engine wear.</a:t>
            </a:r>
          </a:p>
          <a:p>
            <a:r>
              <a:rPr lang="en-US" dirty="0"/>
              <a:t>Many OEMs have established an in-service engine oil condemning limitation of 50% of new oil BN or (TBN), verified by oil analysis of the used engine oil using test method ASTM D2896.  However, they do not always specify which test method to use for BN on used oil.</a:t>
            </a:r>
          </a:p>
          <a:p>
            <a:endParaRPr lang="en-US" dirty="0"/>
          </a:p>
          <a:p>
            <a:endParaRPr lang="en-US" dirty="0"/>
          </a:p>
        </p:txBody>
      </p:sp>
    </p:spTree>
    <p:extLst>
      <p:ext uri="{BB962C8B-B14F-4D97-AF65-F5344CB8AC3E}">
        <p14:creationId xmlns:p14="http://schemas.microsoft.com/office/powerpoint/2010/main" val="349189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r>
              <a:rPr lang="en-US"/>
              <a:t>Base Number (BN) and Total Base Number (TBN)</a:t>
            </a:r>
            <a:br>
              <a:rPr lang="en-US"/>
            </a:br>
            <a:endParaRPr lang="en-US" dirty="0"/>
          </a:p>
        </p:txBody>
      </p:sp>
      <p:sp>
        <p:nvSpPr>
          <p:cNvPr id="5" name="Content Placeholder 2"/>
          <p:cNvSpPr>
            <a:spLocks noGrp="1"/>
          </p:cNvSpPr>
          <p:nvPr>
            <p:ph sz="quarter" idx="1"/>
          </p:nvPr>
        </p:nvSpPr>
        <p:spPr/>
        <p:txBody>
          <a:bodyPr>
            <a:normAutofit fontScale="85000" lnSpcReduction="10000"/>
          </a:bodyPr>
          <a:lstStyle/>
          <a:p>
            <a:r>
              <a:rPr lang="en-US" dirty="0"/>
              <a:t>ASTM D2896 – normally reported for new oil TBN.  This method uses </a:t>
            </a:r>
            <a:r>
              <a:rPr lang="en-US" dirty="0" err="1"/>
              <a:t>perchloric</a:t>
            </a:r>
            <a:r>
              <a:rPr lang="en-US" dirty="0"/>
              <a:t> acid to neutralize the alkalinity in the oil and yields a higher number than the test method typically used for used oil analysis by the oil analysis labs. </a:t>
            </a:r>
          </a:p>
          <a:p>
            <a:r>
              <a:rPr lang="en-US" dirty="0"/>
              <a:t>ASTM D4739  - normally reported for used oil analysis TBN. This test method uses hydrochloric acid to neutralize the alkalinity in the oil and produces a number lower (approximately 0.5 to 1.0 for gas engine oils) than ASTM D2896.  </a:t>
            </a:r>
          </a:p>
          <a:p>
            <a:r>
              <a:rPr lang="en-US" dirty="0"/>
              <a:t>Customers using natural gas engines that are following the OEM recommendations for condemning limits for BN/TBN may consider requesting from the oil lab to report BN using ASTM D2896 instead of the default ASTM D4739.  The lower numbers produced by the ASTM D4739 test method on oil analysis reports may cause a false assumption that the engine oil has reached its useful life and may prematurely change the oil when it is not necessary to do so.</a:t>
            </a:r>
          </a:p>
        </p:txBody>
      </p:sp>
    </p:spTree>
    <p:extLst>
      <p:ext uri="{BB962C8B-B14F-4D97-AF65-F5344CB8AC3E}">
        <p14:creationId xmlns:p14="http://schemas.microsoft.com/office/powerpoint/2010/main" val="398423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r>
              <a:rPr lang="en-US"/>
              <a:t>Base Number (BN) and Total Base Number (TBN)</a:t>
            </a:r>
            <a:br>
              <a:rPr lang="en-US"/>
            </a:br>
            <a:endParaRPr lang="en-US" dirty="0"/>
          </a:p>
        </p:txBody>
      </p:sp>
      <p:sp>
        <p:nvSpPr>
          <p:cNvPr id="5" name="Content Placeholder 2"/>
          <p:cNvSpPr>
            <a:spLocks noGrp="1"/>
          </p:cNvSpPr>
          <p:nvPr>
            <p:ph sz="quarter" idx="1"/>
          </p:nvPr>
        </p:nvSpPr>
        <p:spPr/>
        <p:txBody>
          <a:bodyPr/>
          <a:lstStyle/>
          <a:p>
            <a:r>
              <a:rPr lang="en-US" dirty="0"/>
              <a:t>A high starting BN does not necessarily predict the actual longevity of the alkaline reserve or the rate of depletion. </a:t>
            </a:r>
          </a:p>
          <a:p>
            <a:r>
              <a:rPr lang="en-US" dirty="0"/>
              <a:t>Many competitive engine oils advertise high BN numbers that are rapidly depleted.  </a:t>
            </a:r>
          </a:p>
          <a:p>
            <a:r>
              <a:rPr lang="en-US" dirty="0"/>
              <a:t>Comparing two different oils having different BN numbers does not always tell the whole story.</a:t>
            </a:r>
          </a:p>
          <a:p>
            <a:endParaRPr lang="en-US" dirty="0"/>
          </a:p>
          <a:p>
            <a:endParaRPr lang="en-US" dirty="0"/>
          </a:p>
        </p:txBody>
      </p:sp>
    </p:spTree>
    <p:extLst>
      <p:ext uri="{BB962C8B-B14F-4D97-AF65-F5344CB8AC3E}">
        <p14:creationId xmlns:p14="http://schemas.microsoft.com/office/powerpoint/2010/main" val="428287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altLang="en-US"/>
              <a:t>Used Oil Base Number Comparison</a:t>
            </a:r>
            <a:br>
              <a:rPr lang="en-US" altLang="en-US"/>
            </a:br>
            <a:r>
              <a:rPr lang="en-US" altLang="en-US"/>
              <a:t>Caterpillar 3516TA  Field Test</a:t>
            </a:r>
            <a:endParaRPr lang="en-US" altLang="en-US" dirty="0"/>
          </a:p>
        </p:txBody>
      </p:sp>
      <p:sp>
        <p:nvSpPr>
          <p:cNvPr id="34819" name="Text Box 108"/>
          <p:cNvSpPr txBox="1">
            <a:spLocks noChangeArrowheads="1"/>
          </p:cNvSpPr>
          <p:nvPr/>
        </p:nvSpPr>
        <p:spPr bwMode="auto">
          <a:xfrm rot="-5400000">
            <a:off x="7183963" y="3341688"/>
            <a:ext cx="242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nchorCtr="1">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pPr>
            <a:r>
              <a:rPr lang="en-US" altLang="en-US" dirty="0"/>
              <a:t>Higher is better</a:t>
            </a:r>
          </a:p>
        </p:txBody>
      </p:sp>
      <p:sp>
        <p:nvSpPr>
          <p:cNvPr id="34820" name="Line 109"/>
          <p:cNvSpPr>
            <a:spLocks noChangeShapeType="1"/>
          </p:cNvSpPr>
          <p:nvPr/>
        </p:nvSpPr>
        <p:spPr bwMode="auto">
          <a:xfrm flipH="1" flipV="1">
            <a:off x="8047563" y="2509838"/>
            <a:ext cx="12700" cy="2116137"/>
          </a:xfrm>
          <a:prstGeom prst="line">
            <a:avLst/>
          </a:prstGeom>
          <a:noFill/>
          <a:ln w="34925">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nchor="b" anchorCtr="1"/>
          <a:lstStyle/>
          <a:p>
            <a:endParaRPr lang="en-US" dirty="0"/>
          </a:p>
        </p:txBody>
      </p:sp>
      <p:pic>
        <p:nvPicPr>
          <p:cNvPr id="34821" name="Picture 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439987"/>
            <a:ext cx="7218715" cy="49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28677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r>
              <a:rPr lang="en-US"/>
              <a:t>Base Number (BN) and Total Base Number (TBN)</a:t>
            </a:r>
            <a:br>
              <a:rPr lang="en-US"/>
            </a:br>
            <a:endParaRPr lang="en-US" dirty="0"/>
          </a:p>
        </p:txBody>
      </p:sp>
      <p:sp>
        <p:nvSpPr>
          <p:cNvPr id="5" name="Content Placeholder 2"/>
          <p:cNvSpPr>
            <a:spLocks noGrp="1"/>
          </p:cNvSpPr>
          <p:nvPr>
            <p:ph sz="quarter" idx="1"/>
          </p:nvPr>
        </p:nvSpPr>
        <p:spPr/>
        <p:txBody>
          <a:bodyPr>
            <a:normAutofit fontScale="70000" lnSpcReduction="20000"/>
          </a:bodyPr>
          <a:lstStyle/>
          <a:p>
            <a:pPr marL="0" indent="0">
              <a:buNone/>
            </a:pPr>
            <a:r>
              <a:rPr lang="en-US" dirty="0"/>
              <a:t>The alkaline reserve in an engine oil can be achieved using a combination of detergents, dispersants and anti-oxidants.</a:t>
            </a:r>
          </a:p>
          <a:p>
            <a:endParaRPr lang="en-US" dirty="0"/>
          </a:p>
          <a:p>
            <a:pPr marL="0" indent="0">
              <a:buNone/>
            </a:pPr>
            <a:r>
              <a:rPr lang="en-US" dirty="0"/>
              <a:t>Detergents</a:t>
            </a:r>
          </a:p>
          <a:p>
            <a:r>
              <a:rPr lang="en-US" dirty="0"/>
              <a:t>Main Base Number component</a:t>
            </a:r>
          </a:p>
          <a:p>
            <a:r>
              <a:rPr lang="en-US" dirty="0"/>
              <a:t>Described as a “hard” base that allows the BN to deplete slower than dispersants</a:t>
            </a:r>
          </a:p>
          <a:p>
            <a:r>
              <a:rPr lang="en-US" dirty="0"/>
              <a:t>Controls deposits in the hot parts of the engine such as pistons </a:t>
            </a:r>
          </a:p>
          <a:p>
            <a:r>
              <a:rPr lang="en-US" dirty="0"/>
              <a:t>Direct neutralization of combustion</a:t>
            </a:r>
          </a:p>
          <a:p>
            <a:endParaRPr lang="en-US" dirty="0"/>
          </a:p>
          <a:p>
            <a:pPr marL="0" indent="0">
              <a:buNone/>
            </a:pPr>
            <a:r>
              <a:rPr lang="en-US" dirty="0"/>
              <a:t>Dispersants</a:t>
            </a:r>
          </a:p>
          <a:p>
            <a:r>
              <a:rPr lang="en-US" dirty="0"/>
              <a:t>A weaker Base component described as a “soft” base </a:t>
            </a:r>
          </a:p>
          <a:p>
            <a:r>
              <a:rPr lang="en-US" dirty="0"/>
              <a:t>Allows the BN to deplete faster than detergents</a:t>
            </a:r>
          </a:p>
          <a:p>
            <a:r>
              <a:rPr lang="en-US" dirty="0"/>
              <a:t>Helps prevent engine deposits by suspending soot particles which can be acidic in nature</a:t>
            </a:r>
          </a:p>
          <a:p>
            <a:endParaRPr lang="en-US" dirty="0"/>
          </a:p>
        </p:txBody>
      </p:sp>
    </p:spTree>
    <p:extLst>
      <p:ext uri="{BB962C8B-B14F-4D97-AF65-F5344CB8AC3E}">
        <p14:creationId xmlns:p14="http://schemas.microsoft.com/office/powerpoint/2010/main" val="422906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r>
              <a:rPr lang="en-US"/>
              <a:t>Base Number (BN) and Total Base Number (TBN)</a:t>
            </a:r>
            <a:br>
              <a:rPr lang="en-US"/>
            </a:br>
            <a:endParaRPr lang="en-US" dirty="0"/>
          </a:p>
        </p:txBody>
      </p:sp>
      <p:sp>
        <p:nvSpPr>
          <p:cNvPr id="5" name="Content Placeholder 2"/>
          <p:cNvSpPr>
            <a:spLocks noGrp="1"/>
          </p:cNvSpPr>
          <p:nvPr>
            <p:ph sz="quarter" idx="1"/>
          </p:nvPr>
        </p:nvSpPr>
        <p:spPr/>
        <p:txBody>
          <a:bodyPr>
            <a:normAutofit fontScale="92500"/>
          </a:bodyPr>
          <a:lstStyle/>
          <a:p>
            <a:pPr marL="0" indent="0">
              <a:buNone/>
            </a:pPr>
            <a:r>
              <a:rPr lang="en-US" dirty="0"/>
              <a:t>Anti-Oxidants</a:t>
            </a:r>
          </a:p>
          <a:p>
            <a:r>
              <a:rPr lang="en-US" dirty="0"/>
              <a:t>The weakest Base component</a:t>
            </a:r>
          </a:p>
          <a:p>
            <a:r>
              <a:rPr lang="en-US" dirty="0"/>
              <a:t>Helps to reduce the rate of oxidation and viscosity increase</a:t>
            </a:r>
          </a:p>
          <a:p>
            <a:r>
              <a:rPr lang="en-US" dirty="0"/>
              <a:t>Contributes to a soft base</a:t>
            </a:r>
          </a:p>
          <a:p>
            <a:endParaRPr lang="en-US" dirty="0"/>
          </a:p>
          <a:p>
            <a:r>
              <a:rPr lang="en-US" dirty="0"/>
              <a:t>When using sour gas, wellhead or landfill gas, where the level of methane is below 80% and contains a higher level of sulfur and/or organic components such as carbon dioxide (CO2), hydrogen sulfide (H2S) and chlorine or fluorine, a greater concentration of alkaline reserve is needed.</a:t>
            </a:r>
          </a:p>
          <a:p>
            <a:endParaRPr lang="en-US" dirty="0"/>
          </a:p>
        </p:txBody>
      </p:sp>
    </p:spTree>
    <p:extLst>
      <p:ext uri="{BB962C8B-B14F-4D97-AF65-F5344CB8AC3E}">
        <p14:creationId xmlns:p14="http://schemas.microsoft.com/office/powerpoint/2010/main" val="262400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endParaRPr lang="en-US" dirty="0"/>
          </a:p>
        </p:txBody>
      </p:sp>
      <p:sp>
        <p:nvSpPr>
          <p:cNvPr id="3" name="Content Placeholder 2"/>
          <p:cNvSpPr>
            <a:spLocks noGrp="1"/>
          </p:cNvSpPr>
          <p:nvPr>
            <p:ph idx="1"/>
          </p:nvPr>
        </p:nvSpPr>
        <p:spPr/>
        <p:txBody>
          <a:bodyPr/>
          <a:lstStyle/>
          <a:p>
            <a:r>
              <a:rPr lang="en-US"/>
              <a:t>The purpose of this deck is to provide ancillary information that can help in the sales process of industrial gas engine and compression opportunities by providing things to consider and information that is often necessary.</a:t>
            </a:r>
          </a:p>
          <a:p>
            <a:endParaRPr lang="en-US" dirty="0"/>
          </a:p>
        </p:txBody>
      </p:sp>
      <p:sp>
        <p:nvSpPr>
          <p:cNvPr id="4" name="Slide Number Placeholder 3"/>
          <p:cNvSpPr>
            <a:spLocks noGrp="1"/>
          </p:cNvSpPr>
          <p:nvPr>
            <p:ph type="sldNum" sz="quarter" idx="12"/>
          </p:nvPr>
        </p:nvSpPr>
        <p:spPr/>
        <p:txBody>
          <a:bodyPr/>
          <a:lstStyle/>
          <a:p>
            <a:fld id="{D3324B50-5BA6-4F7D-92E0-164346409409}" type="slidenum">
              <a:rPr lang="en-US" smtClean="0"/>
              <a:pPr/>
              <a:t>2</a:t>
            </a:fld>
            <a:endParaRPr lang="en-US" dirty="0"/>
          </a:p>
        </p:txBody>
      </p:sp>
    </p:spTree>
    <p:extLst>
      <p:ext uri="{BB962C8B-B14F-4D97-AF65-F5344CB8AC3E}">
        <p14:creationId xmlns:p14="http://schemas.microsoft.com/office/powerpoint/2010/main" val="219013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a:t>Balanced Formulation is Key  </a:t>
            </a:r>
            <a:endParaRPr lang="en-US" dirty="0"/>
          </a:p>
        </p:txBody>
      </p:sp>
      <p:sp>
        <p:nvSpPr>
          <p:cNvPr id="4" name="Content Placeholder 2"/>
          <p:cNvSpPr>
            <a:spLocks noGrp="1"/>
          </p:cNvSpPr>
          <p:nvPr>
            <p:ph sz="quarter" idx="1"/>
          </p:nvPr>
        </p:nvSpPr>
        <p:spPr/>
        <p:txBody>
          <a:bodyPr/>
          <a:lstStyle/>
          <a:p>
            <a:r>
              <a:rPr lang="en-US" altLang="en-US" dirty="0"/>
              <a:t>An engine oil’s typical test data BN in the product’s specification can be increased using a soft dispersant additive</a:t>
            </a:r>
          </a:p>
          <a:p>
            <a:pPr lvl="1"/>
            <a:r>
              <a:rPr lang="en-US" altLang="en-US" dirty="0"/>
              <a:t>The </a:t>
            </a:r>
            <a:r>
              <a:rPr lang="en-US" altLang="en-US" b="1" i="1" dirty="0"/>
              <a:t>soft</a:t>
            </a:r>
            <a:r>
              <a:rPr lang="en-US" altLang="en-US" dirty="0"/>
              <a:t> dispersant is typically used up very quickly within the first 20 to 30% of operation</a:t>
            </a:r>
          </a:p>
          <a:p>
            <a:pPr lvl="1"/>
            <a:r>
              <a:rPr lang="en-US" altLang="en-US" dirty="0"/>
              <a:t>A competitive engine oil posting a higher BN than a comparable Chevron HDAX</a:t>
            </a:r>
            <a:r>
              <a:rPr lang="en-US" altLang="en-US" baseline="30000" dirty="0"/>
              <a:t>®</a:t>
            </a:r>
            <a:r>
              <a:rPr lang="en-US" altLang="en-US" dirty="0"/>
              <a:t> oil may have much worse BN retention</a:t>
            </a:r>
          </a:p>
          <a:p>
            <a:pPr lvl="1"/>
            <a:r>
              <a:rPr lang="en-US" altLang="en-US" dirty="0"/>
              <a:t>Acid neutralization is an important factor to consider in an engine oil’s performance and engine oil drain extension capability</a:t>
            </a:r>
          </a:p>
          <a:p>
            <a:endParaRPr lang="en-US" altLang="en-US" dirty="0"/>
          </a:p>
          <a:p>
            <a:pPr lvl="2"/>
            <a:endParaRPr lang="en-US" altLang="en-US" dirty="0"/>
          </a:p>
          <a:p>
            <a:pPr lvl="2"/>
            <a:endParaRPr lang="en-US" altLang="en-US" dirty="0"/>
          </a:p>
          <a:p>
            <a:endParaRPr lang="en-US" dirty="0"/>
          </a:p>
          <a:p>
            <a:endParaRPr lang="en-US" dirty="0"/>
          </a:p>
          <a:p>
            <a:endParaRPr lang="en-US" dirty="0"/>
          </a:p>
        </p:txBody>
      </p:sp>
    </p:spTree>
    <p:extLst>
      <p:ext uri="{BB962C8B-B14F-4D97-AF65-F5344CB8AC3E}">
        <p14:creationId xmlns:p14="http://schemas.microsoft.com/office/powerpoint/2010/main" val="164086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a:t>Balanced Formulation is Key  </a:t>
            </a:r>
            <a:endParaRPr lang="en-US" dirty="0"/>
          </a:p>
        </p:txBody>
      </p:sp>
      <p:sp>
        <p:nvSpPr>
          <p:cNvPr id="4" name="Content Placeholder 2"/>
          <p:cNvSpPr>
            <a:spLocks noGrp="1"/>
          </p:cNvSpPr>
          <p:nvPr>
            <p:ph sz="quarter" idx="1"/>
          </p:nvPr>
        </p:nvSpPr>
        <p:spPr/>
        <p:txBody>
          <a:bodyPr>
            <a:normAutofit/>
          </a:bodyPr>
          <a:lstStyle/>
          <a:p>
            <a:r>
              <a:rPr lang="en-US" altLang="en-US" dirty="0"/>
              <a:t>Some types of detergents do not neutralize weak acids effectively</a:t>
            </a:r>
          </a:p>
          <a:p>
            <a:pPr lvl="1"/>
            <a:r>
              <a:rPr lang="en-US" altLang="en-US" dirty="0"/>
              <a:t>They can appear to do a better job with Base Number retention</a:t>
            </a:r>
          </a:p>
          <a:p>
            <a:pPr lvl="1"/>
            <a:r>
              <a:rPr lang="en-US" altLang="en-US" dirty="0"/>
              <a:t>They may not fully neutralize all combustion acids</a:t>
            </a:r>
          </a:p>
          <a:p>
            <a:pPr lvl="1"/>
            <a:r>
              <a:rPr lang="en-US" altLang="en-US" dirty="0"/>
              <a:t>Wear can increase even though the BN looks sufficient in used oil analysis</a:t>
            </a:r>
          </a:p>
          <a:p>
            <a:r>
              <a:rPr lang="en-US" altLang="en-US" dirty="0"/>
              <a:t>The answer is a balanced formulation for optimized lubricant performance</a:t>
            </a:r>
          </a:p>
          <a:p>
            <a:pPr lvl="1"/>
            <a:r>
              <a:rPr lang="en-US" altLang="en-US" dirty="0"/>
              <a:t>Neutralize the acids formed – optimize base number retention </a:t>
            </a:r>
          </a:p>
          <a:p>
            <a:pPr lvl="1"/>
            <a:r>
              <a:rPr lang="en-US" altLang="en-US" dirty="0"/>
              <a:t>Disperse soot, reduce wear, oil oxidation, and minimize deposit formation</a:t>
            </a:r>
          </a:p>
          <a:p>
            <a:pPr lvl="2"/>
            <a:endParaRPr lang="en-US" altLang="en-US" dirty="0"/>
          </a:p>
          <a:p>
            <a:pPr lvl="2"/>
            <a:endParaRPr lang="en-US" altLang="en-US" dirty="0"/>
          </a:p>
          <a:p>
            <a:endParaRPr lang="en-US" dirty="0"/>
          </a:p>
          <a:p>
            <a:endParaRPr lang="en-US" dirty="0"/>
          </a:p>
          <a:p>
            <a:endParaRPr lang="en-US" dirty="0"/>
          </a:p>
        </p:txBody>
      </p:sp>
    </p:spTree>
    <p:extLst>
      <p:ext uri="{BB962C8B-B14F-4D97-AF65-F5344CB8AC3E}">
        <p14:creationId xmlns:p14="http://schemas.microsoft.com/office/powerpoint/2010/main" val="85910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OEM Approval Field Testing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Field test durations often vary between 4,000 hours to 8,000 hours (approximately one year) in various types of engines.</a:t>
            </a:r>
          </a:p>
          <a:p>
            <a:r>
              <a:rPr lang="en-US" dirty="0"/>
              <a:t>The field test process is aligned with the field test guidelines of the OEM.</a:t>
            </a:r>
          </a:p>
          <a:p>
            <a:r>
              <a:rPr lang="en-US" dirty="0"/>
              <a:t>There are three phases:</a:t>
            </a:r>
          </a:p>
          <a:p>
            <a:pPr lvl="1"/>
            <a:r>
              <a:rPr lang="en-US" dirty="0"/>
              <a:t>Pre-test measurements</a:t>
            </a:r>
          </a:p>
          <a:p>
            <a:pPr lvl="1"/>
            <a:r>
              <a:rPr lang="en-US" dirty="0"/>
              <a:t>Activities during the test period</a:t>
            </a:r>
          </a:p>
          <a:p>
            <a:pPr lvl="1"/>
            <a:r>
              <a:rPr lang="en-US" dirty="0"/>
              <a:t>End of test inspection</a:t>
            </a:r>
          </a:p>
          <a:p>
            <a:r>
              <a:rPr lang="en-US" dirty="0"/>
              <a:t>The complete field testing process, including all of the roles and responsibilities between Chevron and the customers/owners of the gas engines are described in a written Field Test Agreement.</a:t>
            </a:r>
          </a:p>
          <a:p>
            <a:r>
              <a:rPr lang="nl-BE" dirty="0"/>
              <a:t>A written report is prepared detailing all phases of the test.</a:t>
            </a:r>
          </a:p>
          <a:p>
            <a:r>
              <a:rPr lang="nl-BE" dirty="0"/>
              <a:t>The test is initiated by installing new, pre-measured power assemblies (two).</a:t>
            </a:r>
          </a:p>
          <a:p>
            <a:r>
              <a:rPr lang="nl-BE" dirty="0"/>
              <a:t>During the field test used oil samples are taken and analyzed periodically to monitor oil condition, and operating data is collected.</a:t>
            </a:r>
            <a:endParaRPr lang="en-US"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22</a:t>
            </a:fld>
            <a:endParaRPr lang="en-US" dirty="0"/>
          </a:p>
        </p:txBody>
      </p:sp>
    </p:spTree>
    <p:extLst>
      <p:ext uri="{BB962C8B-B14F-4D97-AF65-F5344CB8AC3E}">
        <p14:creationId xmlns:p14="http://schemas.microsoft.com/office/powerpoint/2010/main" val="415517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OEM Approval Field Testing</a:t>
            </a:r>
            <a:endParaRPr lang="en-US" dirty="0"/>
          </a:p>
        </p:txBody>
      </p:sp>
      <p:sp>
        <p:nvSpPr>
          <p:cNvPr id="3" name="Content Placeholder 2"/>
          <p:cNvSpPr>
            <a:spLocks noGrp="1"/>
          </p:cNvSpPr>
          <p:nvPr>
            <p:ph idx="1"/>
          </p:nvPr>
        </p:nvSpPr>
        <p:spPr/>
        <p:txBody>
          <a:bodyPr>
            <a:normAutofit fontScale="92500" lnSpcReduction="10000"/>
          </a:bodyPr>
          <a:lstStyle/>
          <a:p>
            <a:r>
              <a:rPr lang="en-US"/>
              <a:t>Pre-test base line measurements are established compared to the OEM guidelines</a:t>
            </a:r>
          </a:p>
          <a:p>
            <a:pPr lvl="1"/>
            <a:r>
              <a:rPr lang="en-US"/>
              <a:t>Rings: measure and record end gaps.</a:t>
            </a:r>
          </a:p>
          <a:p>
            <a:pPr lvl="1"/>
            <a:r>
              <a:rPr lang="en-US"/>
              <a:t>Pistons: measure and record ring side clearances. Cylinder liners: measure and record the lateral and longitudinal diameter.</a:t>
            </a:r>
          </a:p>
          <a:p>
            <a:pPr lvl="1"/>
            <a:r>
              <a:rPr lang="en-US"/>
              <a:t>Valve recession: measure and record stem height of each valve.</a:t>
            </a:r>
          </a:p>
          <a:p>
            <a:r>
              <a:rPr lang="en-US"/>
              <a:t>A Borescope inspection of the test engine.</a:t>
            </a:r>
          </a:p>
          <a:p>
            <a:r>
              <a:rPr lang="en-US"/>
              <a:t>The engine oil is drained from the day tank, connecting pipe and test engine and flushed with test oil.</a:t>
            </a:r>
          </a:p>
          <a:p>
            <a:r>
              <a:rPr lang="en-US"/>
              <a:t>The oil filters are replaced.</a:t>
            </a:r>
          </a:p>
          <a:p>
            <a:r>
              <a:rPr lang="en-US"/>
              <a:t>The day tank is replenished with the test oil and the test is started.</a:t>
            </a:r>
          </a:p>
          <a:p>
            <a:endParaRPr lang="en-US"/>
          </a:p>
          <a:p>
            <a:pPr lvl="3"/>
            <a:endParaRPr lang="en-US"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23</a:t>
            </a:fld>
            <a:endParaRPr lang="en-US" dirty="0"/>
          </a:p>
        </p:txBody>
      </p:sp>
    </p:spTree>
    <p:extLst>
      <p:ext uri="{BB962C8B-B14F-4D97-AF65-F5344CB8AC3E}">
        <p14:creationId xmlns:p14="http://schemas.microsoft.com/office/powerpoint/2010/main" val="41955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OEM Approval Field Testing</a:t>
            </a:r>
            <a:endParaRPr lang="en-US" dirty="0"/>
          </a:p>
        </p:txBody>
      </p:sp>
      <p:sp>
        <p:nvSpPr>
          <p:cNvPr id="3" name="Content Placeholder 2"/>
          <p:cNvSpPr>
            <a:spLocks noGrp="1"/>
          </p:cNvSpPr>
          <p:nvPr>
            <p:ph idx="1"/>
          </p:nvPr>
        </p:nvSpPr>
        <p:spPr/>
        <p:txBody>
          <a:bodyPr/>
          <a:lstStyle/>
          <a:p>
            <a:r>
              <a:rPr lang="en-US"/>
              <a:t>Perform a borescope inspection at the midpoint of the test.</a:t>
            </a:r>
          </a:p>
          <a:p>
            <a:r>
              <a:rPr lang="en-US"/>
              <a:t>Measure for valve recession, if critical.</a:t>
            </a:r>
          </a:p>
          <a:p>
            <a:r>
              <a:rPr lang="en-US"/>
              <a:t>Provide any technical support to test site personnel as required regarding the lubricant under test and help them to assure proper control of test program.</a:t>
            </a:r>
          </a:p>
          <a:p>
            <a:r>
              <a:rPr lang="en-US"/>
              <a:t>Maintain records for engine load, emissions and oil consumption.</a:t>
            </a:r>
          </a:p>
          <a:p>
            <a:r>
              <a:rPr lang="nl-BE"/>
              <a:t>Intermediate inspections may be conducted to obtain an indication of performance at mid-test.</a:t>
            </a:r>
          </a:p>
          <a:p>
            <a:endParaRPr lang="en-US"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24</a:t>
            </a:fld>
            <a:endParaRPr lang="en-US" dirty="0"/>
          </a:p>
        </p:txBody>
      </p:sp>
    </p:spTree>
    <p:extLst>
      <p:ext uri="{BB962C8B-B14F-4D97-AF65-F5344CB8AC3E}">
        <p14:creationId xmlns:p14="http://schemas.microsoft.com/office/powerpoint/2010/main" val="24161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OEM Approval Field Testing</a:t>
            </a:r>
            <a:endParaRPr lang="en-US" dirty="0"/>
          </a:p>
        </p:txBody>
      </p:sp>
      <p:sp>
        <p:nvSpPr>
          <p:cNvPr id="3" name="Content Placeholder 2"/>
          <p:cNvSpPr>
            <a:spLocks noGrp="1"/>
          </p:cNvSpPr>
          <p:nvPr>
            <p:ph idx="1"/>
          </p:nvPr>
        </p:nvSpPr>
        <p:spPr/>
        <p:txBody>
          <a:bodyPr/>
          <a:lstStyle/>
          <a:p>
            <a:r>
              <a:rPr lang="nl-BE" dirty="0"/>
              <a:t>A final inspection is conducted at the end of the test to make a full assessment of wear and deposits:</a:t>
            </a:r>
          </a:p>
          <a:p>
            <a:pPr lvl="1"/>
            <a:r>
              <a:rPr lang="nl-BE" dirty="0"/>
              <a:t>General visual observation of engine condition, power assemblies and connecting rod bearings</a:t>
            </a:r>
          </a:p>
          <a:p>
            <a:pPr lvl="1"/>
            <a:r>
              <a:rPr lang="nl-BE" dirty="0"/>
              <a:t>Sludge, Lacquer and Carbon deposit rating</a:t>
            </a:r>
          </a:p>
          <a:p>
            <a:pPr lvl="1"/>
            <a:r>
              <a:rPr lang="nl-BE" dirty="0"/>
              <a:t>Dimensional measurements of valve recession, pistons, rings and liners</a:t>
            </a:r>
            <a:endParaRPr lang="en-US" dirty="0"/>
          </a:p>
          <a:p>
            <a:r>
              <a:rPr lang="en-US" dirty="0"/>
              <a:t>Photographs are taken to document conditions of critical parts.</a:t>
            </a:r>
            <a:endParaRPr lang="nl-BE" dirty="0"/>
          </a:p>
          <a:p>
            <a:endParaRPr lang="en-US"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25</a:t>
            </a:fld>
            <a:endParaRPr lang="en-US" dirty="0"/>
          </a:p>
        </p:txBody>
      </p:sp>
    </p:spTree>
    <p:extLst>
      <p:ext uri="{BB962C8B-B14F-4D97-AF65-F5344CB8AC3E}">
        <p14:creationId xmlns:p14="http://schemas.microsoft.com/office/powerpoint/2010/main" val="3770613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End of Test Inspection</a:t>
            </a:r>
            <a:endParaRPr lang="en-US" dirty="0"/>
          </a:p>
        </p:txBody>
      </p:sp>
      <p:sp>
        <p:nvSpPr>
          <p:cNvPr id="3" name="Content Placeholder 2"/>
          <p:cNvSpPr>
            <a:spLocks noGrp="1"/>
          </p:cNvSpPr>
          <p:nvPr>
            <p:ph sz="half" idx="1"/>
          </p:nvPr>
        </p:nvSpPr>
        <p:spPr/>
        <p:txBody>
          <a:bodyPr>
            <a:normAutofit fontScale="92500" lnSpcReduction="20000"/>
          </a:bodyPr>
          <a:lstStyle/>
          <a:p>
            <a:r>
              <a:rPr lang="nl-BE"/>
              <a:t>Perform borescopic inspection on all power assemblies of the test engine, and decide which units (typically 2) will be removed for full inspection.</a:t>
            </a:r>
          </a:p>
          <a:p>
            <a:r>
              <a:rPr lang="en-US"/>
              <a:t>Power assemblies for inspection may be predetermined by the units with new/measured parts in the pre-test</a:t>
            </a:r>
          </a:p>
          <a:p>
            <a:r>
              <a:rPr lang="nl-BE"/>
              <a:t>Perform dimensional measurements on the test assemblies.</a:t>
            </a:r>
          </a:p>
          <a:p>
            <a:pPr lvl="1"/>
            <a:endParaRPr lang="en-US" dirty="0"/>
          </a:p>
        </p:txBody>
      </p:sp>
      <p:pic>
        <p:nvPicPr>
          <p:cNvPr id="8" name="Picture 2" descr="\\Ric100ntdfs1.chvpk.chevrontexaco.net\share\Ric101\Shared\SPCLTIES\China\PetroChina\201210 Big Stone Gap CAT EOT Pics\low_0559-3272.jpg"/>
          <p:cNvPicPr>
            <a:picLocks noGrp="1" noChangeAspect="1" noChangeArrowheads="1"/>
          </p:cNvPicPr>
          <p:nvPr>
            <p:ph sz="half" idx="2"/>
          </p:nvPr>
        </p:nvPicPr>
        <p:blipFill>
          <a:blip r:embed="rId2" cstate="email"/>
          <a:stretch>
            <a:fillRect/>
          </a:stretch>
        </p:blipFill>
        <p:spPr>
          <a:xfrm>
            <a:off x="4572000" y="1453896"/>
            <a:ext cx="4210050" cy="2806700"/>
          </a:xfrm>
        </p:spPr>
      </p:pic>
      <p:sp>
        <p:nvSpPr>
          <p:cNvPr id="7" name="Slide Number Placeholder 6"/>
          <p:cNvSpPr>
            <a:spLocks noGrp="1"/>
          </p:cNvSpPr>
          <p:nvPr>
            <p:ph type="sldNum" sz="quarter" idx="12"/>
          </p:nvPr>
        </p:nvSpPr>
        <p:spPr/>
        <p:txBody>
          <a:bodyPr/>
          <a:lstStyle/>
          <a:p>
            <a:fld id="{B4DB0E65-EF00-7F4C-860A-46B7C286D3E3}" type="slidenum">
              <a:rPr lang="en-US" smtClean="0"/>
              <a:pPr/>
              <a:t>26</a:t>
            </a:fld>
            <a:endParaRPr lang="en-US" dirty="0"/>
          </a:p>
        </p:txBody>
      </p:sp>
    </p:spTree>
    <p:extLst>
      <p:ext uri="{BB962C8B-B14F-4D97-AF65-F5344CB8AC3E}">
        <p14:creationId xmlns:p14="http://schemas.microsoft.com/office/powerpoint/2010/main" val="420246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End of Test Inspection</a:t>
            </a:r>
            <a:endParaRPr lang="en-US" dirty="0"/>
          </a:p>
        </p:txBody>
      </p:sp>
      <p:sp>
        <p:nvSpPr>
          <p:cNvPr id="3" name="Content Placeholder 2"/>
          <p:cNvSpPr>
            <a:spLocks noGrp="1"/>
          </p:cNvSpPr>
          <p:nvPr>
            <p:ph idx="1"/>
          </p:nvPr>
        </p:nvSpPr>
        <p:spPr/>
        <p:txBody>
          <a:bodyPr/>
          <a:lstStyle/>
          <a:p>
            <a:r>
              <a:rPr lang="nl-BE"/>
              <a:t>Determine sludge, lacquer and carbon deposits, by standardized rating of the parts and by photographing test assemblies.</a:t>
            </a:r>
          </a:p>
          <a:p>
            <a:r>
              <a:rPr lang="nl-BE"/>
              <a:t>Perform general observation for overall engine, power assembly and conrod bearing condition, leaks, damage, operational issues, scratches, wear patterns, unusual marks and unusual conditions.</a:t>
            </a:r>
          </a:p>
          <a:p>
            <a:pPr lvl="1"/>
            <a:endParaRPr lang="en-US" dirty="0"/>
          </a:p>
        </p:txBody>
      </p:sp>
      <p:sp>
        <p:nvSpPr>
          <p:cNvPr id="7" name="Slide Number Placeholder 6"/>
          <p:cNvSpPr>
            <a:spLocks noGrp="1"/>
          </p:cNvSpPr>
          <p:nvPr>
            <p:ph type="sldNum" sz="quarter" idx="12"/>
          </p:nvPr>
        </p:nvSpPr>
        <p:spPr/>
        <p:txBody>
          <a:bodyPr/>
          <a:lstStyle/>
          <a:p>
            <a:fld id="{B4DB0E65-EF00-7F4C-860A-46B7C286D3E3}" type="slidenum">
              <a:rPr lang="en-US" smtClean="0"/>
              <a:pPr/>
              <a:t>27</a:t>
            </a:fld>
            <a:endParaRPr lang="en-US" dirty="0"/>
          </a:p>
        </p:txBody>
      </p:sp>
    </p:spTree>
    <p:extLst>
      <p:ext uri="{BB962C8B-B14F-4D97-AF65-F5344CB8AC3E}">
        <p14:creationId xmlns:p14="http://schemas.microsoft.com/office/powerpoint/2010/main" val="1517419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End of Test Inspection</a:t>
            </a:r>
            <a:br>
              <a:rPr lang="nl-BE" dirty="0"/>
            </a:br>
            <a:r>
              <a:rPr lang="nl-BE" dirty="0"/>
              <a:t>Dimensional Measurements</a:t>
            </a:r>
            <a:endParaRPr lang="en-US" dirty="0"/>
          </a:p>
        </p:txBody>
      </p:sp>
      <p:sp>
        <p:nvSpPr>
          <p:cNvPr id="3" name="Content Placeholder 2"/>
          <p:cNvSpPr>
            <a:spLocks noGrp="1"/>
          </p:cNvSpPr>
          <p:nvPr>
            <p:ph sz="half" idx="1"/>
          </p:nvPr>
        </p:nvSpPr>
        <p:spPr>
          <a:xfrm>
            <a:off x="361950" y="1453896"/>
            <a:ext cx="5271206" cy="4491292"/>
          </a:xfrm>
        </p:spPr>
        <p:txBody>
          <a:bodyPr>
            <a:normAutofit fontScale="77500" lnSpcReduction="20000"/>
          </a:bodyPr>
          <a:lstStyle/>
          <a:p>
            <a:r>
              <a:rPr lang="nl-BE" dirty="0"/>
              <a:t>Pistons (removed): with rings installed, measure ring side clearances, compare to OEM guidelines and record.</a:t>
            </a:r>
          </a:p>
          <a:p>
            <a:r>
              <a:rPr lang="nl-BE" dirty="0"/>
              <a:t>Rings (removed): measure gaps with rings placed in a cylinder diameter bore standard and record.</a:t>
            </a:r>
          </a:p>
          <a:p>
            <a:r>
              <a:rPr lang="nl-BE" dirty="0"/>
              <a:t>Cylinder liners (in engine): measure lateral and longitudinal diameters using a bore dial gage, properly calibrated by referencing to a bore diameter standard and record.</a:t>
            </a:r>
          </a:p>
          <a:p>
            <a:r>
              <a:rPr lang="nl-BE" dirty="0"/>
              <a:t>Valve recession: measure and record stem height of each valve using a measurement bridge with dial micrometer, compare to previous measurements and calculate recession wear rates, compare to OEM guidelines. </a:t>
            </a:r>
          </a:p>
          <a:p>
            <a:pPr lvl="1"/>
            <a:endParaRPr lang="en-US" dirty="0"/>
          </a:p>
        </p:txBody>
      </p:sp>
      <p:pic>
        <p:nvPicPr>
          <p:cNvPr id="13" name="Picture 2" descr="\\Ric100ntdfs1.chvpk.chevrontexaco.net\share\Ric101\Shared\SPCLTIES\China\PetroChina\201210 Big Stone Gap CAT EOT Pics\low_0559-2891.jpg"/>
          <p:cNvPicPr>
            <a:picLocks noGrp="1" noChangeAspect="1" noChangeArrowheads="1"/>
          </p:cNvPicPr>
          <p:nvPr>
            <p:ph sz="half" idx="2"/>
          </p:nvPr>
        </p:nvPicPr>
        <p:blipFill>
          <a:blip r:embed="rId2" cstate="email"/>
          <a:stretch>
            <a:fillRect/>
          </a:stretch>
        </p:blipFill>
        <p:spPr>
          <a:xfrm>
            <a:off x="5782501" y="1454150"/>
            <a:ext cx="2999549" cy="4491038"/>
          </a:xfrm>
        </p:spPr>
      </p:pic>
      <p:sp>
        <p:nvSpPr>
          <p:cNvPr id="7" name="Slide Number Placeholder 6"/>
          <p:cNvSpPr>
            <a:spLocks noGrp="1"/>
          </p:cNvSpPr>
          <p:nvPr>
            <p:ph type="sldNum" sz="quarter" idx="12"/>
          </p:nvPr>
        </p:nvSpPr>
        <p:spPr/>
        <p:txBody>
          <a:bodyPr/>
          <a:lstStyle/>
          <a:p>
            <a:fld id="{B4DB0E65-EF00-7F4C-860A-46B7C286D3E3}" type="slidenum">
              <a:rPr lang="en-US" smtClean="0"/>
              <a:pPr/>
              <a:t>28</a:t>
            </a:fld>
            <a:endParaRPr lang="en-US" dirty="0"/>
          </a:p>
        </p:txBody>
      </p:sp>
    </p:spTree>
    <p:extLst>
      <p:ext uri="{BB962C8B-B14F-4D97-AF65-F5344CB8AC3E}">
        <p14:creationId xmlns:p14="http://schemas.microsoft.com/office/powerpoint/2010/main" val="37227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End of Test Inspection</a:t>
            </a:r>
            <a:br>
              <a:rPr lang="nl-BE" dirty="0"/>
            </a:br>
            <a:r>
              <a:rPr lang="nl-BE" dirty="0"/>
              <a:t>Deposit Rating</a:t>
            </a:r>
            <a:endParaRPr lang="en-US" dirty="0"/>
          </a:p>
        </p:txBody>
      </p:sp>
      <p:sp>
        <p:nvSpPr>
          <p:cNvPr id="3" name="Content Placeholder 2"/>
          <p:cNvSpPr>
            <a:spLocks noGrp="1"/>
          </p:cNvSpPr>
          <p:nvPr>
            <p:ph sz="half" idx="1"/>
          </p:nvPr>
        </p:nvSpPr>
        <p:spPr/>
        <p:txBody>
          <a:bodyPr>
            <a:normAutofit fontScale="85000" lnSpcReduction="20000"/>
          </a:bodyPr>
          <a:lstStyle/>
          <a:p>
            <a:r>
              <a:rPr lang="nl-BE" dirty="0"/>
              <a:t>General engine condition</a:t>
            </a:r>
          </a:p>
          <a:p>
            <a:pPr lvl="1"/>
            <a:r>
              <a:rPr lang="nl-BE" dirty="0"/>
              <a:t>Overall condition</a:t>
            </a:r>
          </a:p>
          <a:p>
            <a:pPr lvl="1"/>
            <a:r>
              <a:rPr lang="nl-BE" dirty="0"/>
              <a:t>Non test power assemblies</a:t>
            </a:r>
          </a:p>
          <a:p>
            <a:r>
              <a:rPr lang="nl-BE" dirty="0"/>
              <a:t>Power assemblies </a:t>
            </a:r>
          </a:p>
          <a:p>
            <a:pPr lvl="1"/>
            <a:r>
              <a:rPr lang="nl-BE" dirty="0"/>
              <a:t>Piston crown</a:t>
            </a:r>
          </a:p>
          <a:p>
            <a:pPr lvl="1"/>
            <a:r>
              <a:rPr lang="nl-BE" dirty="0"/>
              <a:t>Rings</a:t>
            </a:r>
          </a:p>
          <a:p>
            <a:pPr lvl="1"/>
            <a:r>
              <a:rPr lang="nl-BE" dirty="0"/>
              <a:t>Lands</a:t>
            </a:r>
          </a:p>
          <a:p>
            <a:pPr lvl="1"/>
            <a:r>
              <a:rPr lang="nl-BE" dirty="0"/>
              <a:t>Grooves</a:t>
            </a:r>
          </a:p>
          <a:p>
            <a:r>
              <a:rPr lang="nl-BE" dirty="0"/>
              <a:t>Crankcase area</a:t>
            </a:r>
          </a:p>
          <a:p>
            <a:pPr lvl="1"/>
            <a:r>
              <a:rPr lang="nl-BE" dirty="0"/>
              <a:t>Top deck</a:t>
            </a:r>
          </a:p>
          <a:p>
            <a:pPr lvl="1"/>
            <a:r>
              <a:rPr lang="nl-BE" dirty="0"/>
              <a:t>Rocker assembly</a:t>
            </a:r>
          </a:p>
          <a:p>
            <a:pPr lvl="1"/>
            <a:r>
              <a:rPr lang="nl-BE" dirty="0"/>
              <a:t>Rocker cover</a:t>
            </a:r>
          </a:p>
          <a:p>
            <a:pPr lvl="1"/>
            <a:r>
              <a:rPr lang="nl-BE" dirty="0"/>
              <a:t>Crankcase covers</a:t>
            </a:r>
          </a:p>
          <a:p>
            <a:pPr lvl="1"/>
            <a:r>
              <a:rPr lang="nl-BE" dirty="0"/>
              <a:t>Crankcase interior</a:t>
            </a:r>
            <a:endParaRPr lang="en-US" dirty="0"/>
          </a:p>
        </p:txBody>
      </p:sp>
      <p:pic>
        <p:nvPicPr>
          <p:cNvPr id="1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572000" y="1647369"/>
            <a:ext cx="4210050" cy="3359534"/>
          </a:xfrm>
        </p:spPr>
      </p:pic>
      <p:sp>
        <p:nvSpPr>
          <p:cNvPr id="6" name="Slide Number Placeholder 5"/>
          <p:cNvSpPr>
            <a:spLocks noGrp="1"/>
          </p:cNvSpPr>
          <p:nvPr>
            <p:ph type="sldNum" sz="quarter" idx="12"/>
          </p:nvPr>
        </p:nvSpPr>
        <p:spPr/>
        <p:txBody>
          <a:bodyPr/>
          <a:lstStyle/>
          <a:p>
            <a:fld id="{B4DB0E65-EF00-7F4C-860A-46B7C286D3E3}" type="slidenum">
              <a:rPr lang="en-US" smtClean="0"/>
              <a:pPr/>
              <a:t>29</a:t>
            </a:fld>
            <a:endParaRPr lang="en-US" dirty="0"/>
          </a:p>
        </p:txBody>
      </p:sp>
    </p:spTree>
    <p:extLst>
      <p:ext uri="{BB962C8B-B14F-4D97-AF65-F5344CB8AC3E}">
        <p14:creationId xmlns:p14="http://schemas.microsoft.com/office/powerpoint/2010/main" val="293143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Gas Type and Methane Number</a:t>
            </a:r>
            <a:endParaRPr lang="en-US" dirty="0"/>
          </a:p>
        </p:txBody>
      </p:sp>
      <p:sp>
        <p:nvSpPr>
          <p:cNvPr id="3" name="Content Placeholder 2"/>
          <p:cNvSpPr>
            <a:spLocks noGrp="1"/>
          </p:cNvSpPr>
          <p:nvPr>
            <p:ph idx="1"/>
          </p:nvPr>
        </p:nvSpPr>
        <p:spPr/>
        <p:txBody>
          <a:bodyPr>
            <a:normAutofit fontScale="92500" lnSpcReduction="20000"/>
          </a:bodyPr>
          <a:lstStyle/>
          <a:p>
            <a:r>
              <a:rPr lang="en-US" dirty="0"/>
              <a:t>Natural gas is a colorless, odorless, and clean-burning fuel that is used in industrial gas engines and dual-fuel engines (natural gas and diesel) in gas gathering and power generation applications.  Pipeline quality natural gas (the type typically used to heat homes, provide fuel for cars, trucks and industrial gas engines) typically contains greater than 90% methane.  The remaining percentage making up the gas is a mixture of other types of hydrocarbon gases such as ethane, propane, butane as well as containing inert amounts of carbon dioxide, nitrogen and hydrogen sulfide.  </a:t>
            </a:r>
          </a:p>
          <a:p>
            <a:r>
              <a:rPr lang="en-US" dirty="0"/>
              <a:t>Methane is traditionally burned in stoichiometric (complete burn) or lean-burn conditions. Energy efficiency is higher for lean-burn than for stoichiometric gas engines.  All natural gas engines deliver lower particulate matter (PM) emissions than diesel engines of comparable horsepower.</a:t>
            </a:r>
          </a:p>
          <a:p>
            <a:endParaRPr lang="en-US" dirty="0"/>
          </a:p>
          <a:p>
            <a:endParaRPr lang="en-US" dirty="0"/>
          </a:p>
        </p:txBody>
      </p:sp>
      <p:sp>
        <p:nvSpPr>
          <p:cNvPr id="4" name="Slide Number Placeholder 3"/>
          <p:cNvSpPr>
            <a:spLocks noGrp="1"/>
          </p:cNvSpPr>
          <p:nvPr>
            <p:ph type="sldNum" sz="quarter" idx="12"/>
          </p:nvPr>
        </p:nvSpPr>
        <p:spPr/>
        <p:txBody>
          <a:bodyPr/>
          <a:lstStyle/>
          <a:p>
            <a:fld id="{D3324B50-5BA6-4F7D-92E0-164346409409}" type="slidenum">
              <a:rPr lang="en-US" smtClean="0"/>
              <a:pPr/>
              <a:t>3</a:t>
            </a:fld>
            <a:endParaRPr lang="en-US" dirty="0"/>
          </a:p>
        </p:txBody>
      </p:sp>
    </p:spTree>
    <p:extLst>
      <p:ext uri="{BB962C8B-B14F-4D97-AF65-F5344CB8AC3E}">
        <p14:creationId xmlns:p14="http://schemas.microsoft.com/office/powerpoint/2010/main" val="1686670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t>End of Test Inspection</a:t>
            </a:r>
            <a:br>
              <a:rPr lang="nl-BE"/>
            </a:br>
            <a:r>
              <a:rPr lang="nl-BE"/>
              <a:t>Rating of Lacquer and Carbon Deposits</a:t>
            </a:r>
            <a:endParaRPr lang="en-US" dirty="0"/>
          </a:p>
        </p:txBody>
      </p:sp>
      <p:sp>
        <p:nvSpPr>
          <p:cNvPr id="3" name="Content Placeholder 2"/>
          <p:cNvSpPr>
            <a:spLocks noGrp="1"/>
          </p:cNvSpPr>
          <p:nvPr>
            <p:ph sz="half" idx="1"/>
          </p:nvPr>
        </p:nvSpPr>
        <p:spPr/>
        <p:txBody>
          <a:bodyPr/>
          <a:lstStyle/>
          <a:p>
            <a:r>
              <a:rPr lang="nl-BE"/>
              <a:t>Deposits are rated by comparing observed surface conditions with the appropriate CRC reference sheets.</a:t>
            </a:r>
          </a:p>
          <a:p>
            <a:r>
              <a:rPr lang="nl-BE"/>
              <a:t>Numerical demerits are calculated for each component and recorded.</a:t>
            </a:r>
            <a:endParaRPr lang="en-US"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30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53896"/>
            <a:ext cx="4357537" cy="318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7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End of Test Inspection</a:t>
            </a:r>
            <a:br>
              <a:rPr lang="nl-BE" dirty="0"/>
            </a:br>
            <a:r>
              <a:rPr lang="nl-BE" dirty="0"/>
              <a:t>Rating of Sludge</a:t>
            </a:r>
            <a:endParaRPr lang="en-US" dirty="0"/>
          </a:p>
        </p:txBody>
      </p:sp>
      <p:sp>
        <p:nvSpPr>
          <p:cNvPr id="3" name="Content Placeholder 2"/>
          <p:cNvSpPr>
            <a:spLocks noGrp="1"/>
          </p:cNvSpPr>
          <p:nvPr>
            <p:ph sz="half" idx="1"/>
          </p:nvPr>
        </p:nvSpPr>
        <p:spPr/>
        <p:txBody>
          <a:bodyPr/>
          <a:lstStyle/>
          <a:p>
            <a:r>
              <a:rPr lang="nl-BE"/>
              <a:t>Like deposits, sludge is rated by comparing visually observed surface indications with the CRC reference sheet.</a:t>
            </a:r>
          </a:p>
          <a:p>
            <a:r>
              <a:rPr lang="nl-BE"/>
              <a:t>A numerical value is assigned for each component and recorded.</a:t>
            </a:r>
            <a:endParaRPr lang="en-US"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31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348" y="1457175"/>
            <a:ext cx="356235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65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Used Oil Analysis Schedule</a:t>
            </a:r>
            <a:endParaRPr lang="en-US" dirty="0"/>
          </a:p>
        </p:txBody>
      </p:sp>
      <p:sp>
        <p:nvSpPr>
          <p:cNvPr id="3" name="Content Placeholder 2"/>
          <p:cNvSpPr>
            <a:spLocks noGrp="1"/>
          </p:cNvSpPr>
          <p:nvPr>
            <p:ph idx="1"/>
          </p:nvPr>
        </p:nvSpPr>
        <p:spPr/>
        <p:txBody>
          <a:bodyPr>
            <a:normAutofit fontScale="92500" lnSpcReduction="20000"/>
          </a:bodyPr>
          <a:lstStyle/>
          <a:p>
            <a:r>
              <a:rPr lang="nl-BE"/>
              <a:t>Elements by Inductively Coupled Plasma-AES (ASTM D5185)</a:t>
            </a:r>
          </a:p>
          <a:p>
            <a:r>
              <a:rPr lang="nl-BE"/>
              <a:t>Kinematic Viscosity at 40°C and 100°C (ASTM D445)</a:t>
            </a:r>
          </a:p>
          <a:p>
            <a:r>
              <a:rPr lang="nl-BE"/>
              <a:t>Total Base Number (TBN) (ASTM D2896)</a:t>
            </a:r>
          </a:p>
          <a:p>
            <a:r>
              <a:rPr lang="nl-BE"/>
              <a:t>Total Acid Number (TAN) (ASTM D664)</a:t>
            </a:r>
          </a:p>
          <a:p>
            <a:r>
              <a:rPr lang="nl-BE"/>
              <a:t>Initial pH (ASTM D664)</a:t>
            </a:r>
          </a:p>
          <a:p>
            <a:r>
              <a:rPr lang="nl-BE"/>
              <a:t>Oxidation by FTIR (DIN 51453)</a:t>
            </a:r>
          </a:p>
          <a:p>
            <a:r>
              <a:rPr lang="nl-BE"/>
              <a:t>Nitration by FTIR (DIN 51453)</a:t>
            </a:r>
          </a:p>
          <a:p>
            <a:r>
              <a:rPr lang="nl-BE"/>
              <a:t>Water content by Karl Fischer (ASTM D6304)</a:t>
            </a:r>
          </a:p>
          <a:p>
            <a:r>
              <a:rPr lang="nl-BE"/>
              <a:t>Soot content by IR</a:t>
            </a:r>
          </a:p>
          <a:p>
            <a:r>
              <a:rPr lang="nl-BE"/>
              <a:t>Glycol content by IR</a:t>
            </a:r>
          </a:p>
          <a:p>
            <a:r>
              <a:rPr lang="nl-BE"/>
              <a:t>Pentane insolubles (ASTM D893)</a:t>
            </a:r>
            <a:endParaRPr lang="nl-BE" dirty="0"/>
          </a:p>
        </p:txBody>
      </p:sp>
      <p:sp>
        <p:nvSpPr>
          <p:cNvPr id="6" name="Slide Number Placeholder 5"/>
          <p:cNvSpPr>
            <a:spLocks noGrp="1"/>
          </p:cNvSpPr>
          <p:nvPr>
            <p:ph type="sldNum" sz="quarter" idx="12"/>
          </p:nvPr>
        </p:nvSpPr>
        <p:spPr/>
        <p:txBody>
          <a:bodyPr/>
          <a:lstStyle/>
          <a:p>
            <a:fld id="{B4DB0E65-EF00-7F4C-860A-46B7C286D3E3}" type="slidenum">
              <a:rPr lang="en-US" smtClean="0"/>
              <a:pPr/>
              <a:t>32</a:t>
            </a:fld>
            <a:endParaRPr lang="en-US" dirty="0"/>
          </a:p>
        </p:txBody>
      </p:sp>
    </p:spTree>
    <p:extLst>
      <p:ext uri="{BB962C8B-B14F-4D97-AF65-F5344CB8AC3E}">
        <p14:creationId xmlns:p14="http://schemas.microsoft.com/office/powerpoint/2010/main" val="43572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5" name="Slide Number Placeholder 4"/>
          <p:cNvSpPr>
            <a:spLocks noGrp="1"/>
          </p:cNvSpPr>
          <p:nvPr>
            <p:ph type="sldNum" sz="quarter" idx="12"/>
          </p:nvPr>
        </p:nvSpPr>
        <p:spPr/>
        <p:txBody>
          <a:bodyPr/>
          <a:lstStyle/>
          <a:p>
            <a:fld id="{3FAD191B-EC79-44DF-9A66-5B2CE6AC23F7}" type="slidenum">
              <a:rPr lang="en-US" smtClean="0"/>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Natural Gas</a:t>
            </a:r>
            <a:endParaRPr lang="en-US" dirty="0"/>
          </a:p>
        </p:txBody>
      </p:sp>
      <p:sp>
        <p:nvSpPr>
          <p:cNvPr id="3" name="Content Placeholder 2"/>
          <p:cNvSpPr>
            <a:spLocks noGrp="1"/>
          </p:cNvSpPr>
          <p:nvPr>
            <p:ph idx="1"/>
          </p:nvPr>
        </p:nvSpPr>
        <p:spPr/>
        <p:txBody>
          <a:bodyPr>
            <a:normAutofit fontScale="92500"/>
          </a:bodyPr>
          <a:lstStyle/>
          <a:p>
            <a:r>
              <a:rPr lang="en-US" dirty="0"/>
              <a:t>In on-road transport vehicles, methane is mostly used in a compressed form, compressed natural gas (CNG) being the most common, as well as liquefied natural gas (LNG).  </a:t>
            </a:r>
          </a:p>
          <a:p>
            <a:r>
              <a:rPr lang="en-US" dirty="0"/>
              <a:t>Biogas is produced by anaerobic decomposition of animal and plant material, manure, sewage sludge, organic waste, etc.  Biogas contains approximately 35 to 65 percent methane.</a:t>
            </a:r>
          </a:p>
          <a:p>
            <a:r>
              <a:rPr lang="en-US" dirty="0"/>
              <a:t>Landfill gas contains approximately 40% to 60% percent methane and contains a considerable amount of contaminants, much the same as biogas. Landfill gas may also contain siloxanes, and compounds of chlorine and </a:t>
            </a:r>
            <a:r>
              <a:rPr lang="en-US" dirty="0" err="1"/>
              <a:t>flourine</a:t>
            </a:r>
            <a:r>
              <a:rPr lang="en-US" dirty="0"/>
              <a:t> derived from household and industrial wastes that can present challenges in engines burning the gas.</a:t>
            </a:r>
          </a:p>
          <a:p>
            <a:endParaRPr lang="en-US" dirty="0"/>
          </a:p>
          <a:p>
            <a:endParaRPr lang="en-US" dirty="0"/>
          </a:p>
        </p:txBody>
      </p:sp>
      <p:sp>
        <p:nvSpPr>
          <p:cNvPr id="4" name="Slide Number Placeholder 3"/>
          <p:cNvSpPr>
            <a:spLocks noGrp="1"/>
          </p:cNvSpPr>
          <p:nvPr>
            <p:ph type="sldNum" sz="quarter" idx="12"/>
          </p:nvPr>
        </p:nvSpPr>
        <p:spPr/>
        <p:txBody>
          <a:bodyPr/>
          <a:lstStyle/>
          <a:p>
            <a:fld id="{D3324B50-5BA6-4F7D-92E0-164346409409}" type="slidenum">
              <a:rPr lang="en-US" smtClean="0"/>
              <a:pPr/>
              <a:t>4</a:t>
            </a:fld>
            <a:endParaRPr lang="en-US" dirty="0"/>
          </a:p>
        </p:txBody>
      </p:sp>
    </p:spTree>
    <p:extLst>
      <p:ext uri="{BB962C8B-B14F-4D97-AF65-F5344CB8AC3E}">
        <p14:creationId xmlns:p14="http://schemas.microsoft.com/office/powerpoint/2010/main" val="384822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Natural Gas</a:t>
            </a:r>
            <a:endParaRPr lang="en-US" dirty="0"/>
          </a:p>
        </p:txBody>
      </p:sp>
      <p:sp>
        <p:nvSpPr>
          <p:cNvPr id="3" name="Content Placeholder 2"/>
          <p:cNvSpPr>
            <a:spLocks noGrp="1"/>
          </p:cNvSpPr>
          <p:nvPr>
            <p:ph idx="1"/>
          </p:nvPr>
        </p:nvSpPr>
        <p:spPr/>
        <p:txBody>
          <a:bodyPr/>
          <a:lstStyle/>
          <a:p>
            <a:r>
              <a:rPr lang="en-US" dirty="0"/>
              <a:t>Engines burning biogas or landfill gas require engine oils that will protect the engine from corrosive acids formed from contaminants in the fuel. The base number (BN) of purpose-designed biogas and landfill engine oils </a:t>
            </a:r>
            <a:r>
              <a:rPr lang="en-US"/>
              <a:t>are </a:t>
            </a:r>
            <a:r>
              <a:rPr lang="en-US" smtClean="0"/>
              <a:t>typically </a:t>
            </a:r>
            <a:r>
              <a:rPr lang="en-US" smtClean="0"/>
              <a:t>higher </a:t>
            </a:r>
            <a:r>
              <a:rPr lang="en-US" dirty="0"/>
              <a:t>than gas engine oils for engines burning pipeline quality natural gas.</a:t>
            </a:r>
          </a:p>
          <a:p>
            <a:r>
              <a:rPr lang="en-US" dirty="0"/>
              <a:t>Well head gas is gas produced at the well head and may contain hydrogen sulfide (H</a:t>
            </a:r>
            <a:r>
              <a:rPr lang="en-US" baseline="-25000" dirty="0"/>
              <a:t>2</a:t>
            </a:r>
            <a:r>
              <a:rPr lang="en-US" dirty="0"/>
              <a:t>S). Gas that contains a moderate amount of H</a:t>
            </a:r>
            <a:r>
              <a:rPr lang="en-US" baseline="-25000" dirty="0"/>
              <a:t>2</a:t>
            </a:r>
            <a:r>
              <a:rPr lang="en-US" dirty="0"/>
              <a:t>S is often referred to as sour gas. </a:t>
            </a:r>
          </a:p>
        </p:txBody>
      </p:sp>
      <p:sp>
        <p:nvSpPr>
          <p:cNvPr id="4" name="Slide Number Placeholder 3"/>
          <p:cNvSpPr>
            <a:spLocks noGrp="1"/>
          </p:cNvSpPr>
          <p:nvPr>
            <p:ph type="sldNum" sz="quarter" idx="12"/>
          </p:nvPr>
        </p:nvSpPr>
        <p:spPr/>
        <p:txBody>
          <a:bodyPr/>
          <a:lstStyle/>
          <a:p>
            <a:fld id="{D3324B50-5BA6-4F7D-92E0-164346409409}" type="slidenum">
              <a:rPr lang="en-US" smtClean="0"/>
              <a:pPr/>
              <a:t>5</a:t>
            </a:fld>
            <a:endParaRPr lang="en-US" dirty="0"/>
          </a:p>
        </p:txBody>
      </p:sp>
    </p:spTree>
    <p:extLst>
      <p:ext uri="{BB962C8B-B14F-4D97-AF65-F5344CB8AC3E}">
        <p14:creationId xmlns:p14="http://schemas.microsoft.com/office/powerpoint/2010/main" val="320604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Brake Mean Effective Pressure (BMEP)</a:t>
            </a:r>
            <a:endParaRPr lang="en-US" dirty="0"/>
          </a:p>
        </p:txBody>
      </p:sp>
      <p:sp>
        <p:nvSpPr>
          <p:cNvPr id="3" name="Content Placeholder 2"/>
          <p:cNvSpPr>
            <a:spLocks noGrp="1"/>
          </p:cNvSpPr>
          <p:nvPr>
            <p:ph idx="1"/>
          </p:nvPr>
        </p:nvSpPr>
        <p:spPr/>
        <p:txBody>
          <a:bodyPr/>
          <a:lstStyle/>
          <a:p>
            <a:r>
              <a:rPr lang="en-US" dirty="0"/>
              <a:t>The output power of a gas engine is related to the speed of the engine and the BMEP during the power stroke. </a:t>
            </a:r>
          </a:p>
          <a:p>
            <a:pPr lvl="1"/>
            <a:r>
              <a:rPr lang="en-US" dirty="0"/>
              <a:t>BMEP is the mechanical efficiency expressed as engine output relative to engine displacement.</a:t>
            </a:r>
          </a:p>
          <a:p>
            <a:pPr lvl="1"/>
            <a:r>
              <a:rPr lang="en-US" dirty="0"/>
              <a:t>BMEP is the “average” cylinder pressure on the piston during the power stroke.</a:t>
            </a:r>
          </a:p>
          <a:p>
            <a:r>
              <a:rPr lang="en-US" dirty="0"/>
              <a:t>BMEP of stationary gas engines have increased resulting in an increased heat load on modern engines.</a:t>
            </a:r>
          </a:p>
        </p:txBody>
      </p:sp>
      <p:sp>
        <p:nvSpPr>
          <p:cNvPr id="4" name="Slide Number Placeholder 3"/>
          <p:cNvSpPr>
            <a:spLocks noGrp="1"/>
          </p:cNvSpPr>
          <p:nvPr>
            <p:ph type="sldNum" sz="quarter" idx="12"/>
          </p:nvPr>
        </p:nvSpPr>
        <p:spPr/>
        <p:txBody>
          <a:bodyPr/>
          <a:lstStyle/>
          <a:p>
            <a:fld id="{D3324B50-5BA6-4F7D-92E0-164346409409}" type="slidenum">
              <a:rPr lang="en-US" smtClean="0"/>
              <a:pPr/>
              <a:t>6</a:t>
            </a:fld>
            <a:endParaRPr lang="en-US" dirty="0"/>
          </a:p>
        </p:txBody>
      </p:sp>
    </p:spTree>
    <p:extLst>
      <p:ext uri="{BB962C8B-B14F-4D97-AF65-F5344CB8AC3E}">
        <p14:creationId xmlns:p14="http://schemas.microsoft.com/office/powerpoint/2010/main" val="115531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Brake Mean Effective Pressure (BMEP)</a:t>
            </a:r>
            <a:endParaRPr lang="en-US" dirty="0"/>
          </a:p>
        </p:txBody>
      </p:sp>
      <p:sp>
        <p:nvSpPr>
          <p:cNvPr id="3" name="Content Placeholder 2"/>
          <p:cNvSpPr>
            <a:spLocks noGrp="1"/>
          </p:cNvSpPr>
          <p:nvPr>
            <p:ph idx="1"/>
          </p:nvPr>
        </p:nvSpPr>
        <p:spPr/>
        <p:txBody>
          <a:bodyPr>
            <a:normAutofit/>
          </a:bodyPr>
          <a:lstStyle/>
          <a:p>
            <a:r>
              <a:rPr lang="en-US" dirty="0"/>
              <a:t>A high BMEP value results in:</a:t>
            </a:r>
          </a:p>
          <a:p>
            <a:pPr lvl="1"/>
            <a:r>
              <a:rPr lang="en-US" dirty="0"/>
              <a:t>	An increase of air density</a:t>
            </a:r>
          </a:p>
          <a:p>
            <a:pPr lvl="1"/>
            <a:r>
              <a:rPr lang="en-US" dirty="0"/>
              <a:t>	An increase of the power output of the engine</a:t>
            </a:r>
          </a:p>
          <a:p>
            <a:pPr lvl="1"/>
            <a:r>
              <a:rPr lang="en-US" dirty="0"/>
              <a:t>	Improved efficiency</a:t>
            </a:r>
          </a:p>
          <a:p>
            <a:pPr lvl="1"/>
            <a:r>
              <a:rPr lang="en-US" dirty="0"/>
              <a:t>	Lower capital costs in kilowatt hours ($/kW)</a:t>
            </a:r>
          </a:p>
          <a:p>
            <a:r>
              <a:rPr lang="en-US" dirty="0"/>
              <a:t>BMEP can be increased by raising the combustion cylinder air pressure through:</a:t>
            </a:r>
          </a:p>
          <a:p>
            <a:pPr lvl="1"/>
            <a:r>
              <a:rPr lang="en-US" dirty="0"/>
              <a:t>	Turbocharging</a:t>
            </a:r>
          </a:p>
          <a:p>
            <a:pPr lvl="1"/>
            <a:r>
              <a:rPr lang="en-US" dirty="0"/>
              <a:t>	Improving after-cooling</a:t>
            </a:r>
          </a:p>
          <a:p>
            <a:pPr lvl="1"/>
            <a:r>
              <a:rPr lang="en-US" dirty="0"/>
              <a:t>	Reducing pressure losses</a:t>
            </a:r>
          </a:p>
        </p:txBody>
      </p:sp>
      <p:sp>
        <p:nvSpPr>
          <p:cNvPr id="4" name="Slide Number Placeholder 3"/>
          <p:cNvSpPr>
            <a:spLocks noGrp="1"/>
          </p:cNvSpPr>
          <p:nvPr>
            <p:ph type="sldNum" sz="quarter" idx="12"/>
          </p:nvPr>
        </p:nvSpPr>
        <p:spPr/>
        <p:txBody>
          <a:bodyPr/>
          <a:lstStyle/>
          <a:p>
            <a:fld id="{D3324B50-5BA6-4F7D-92E0-164346409409}" type="slidenum">
              <a:rPr lang="en-US" smtClean="0"/>
              <a:pPr/>
              <a:t>7</a:t>
            </a:fld>
            <a:endParaRPr lang="en-US" dirty="0"/>
          </a:p>
        </p:txBody>
      </p:sp>
    </p:spTree>
    <p:extLst>
      <p:ext uri="{BB962C8B-B14F-4D97-AF65-F5344CB8AC3E}">
        <p14:creationId xmlns:p14="http://schemas.microsoft.com/office/powerpoint/2010/main" val="290543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Consolidation of OEM’S</a:t>
            </a:r>
            <a:br>
              <a:rPr lang="en-US"/>
            </a:br>
            <a:r>
              <a:rPr lang="en-US"/>
              <a:t>Caterpillar Gas Engine Brands</a:t>
            </a:r>
            <a:endParaRPr lang="en-US" dirty="0"/>
          </a:p>
        </p:txBody>
      </p:sp>
      <p:sp>
        <p:nvSpPr>
          <p:cNvPr id="3" name="Content Placeholder 2"/>
          <p:cNvSpPr>
            <a:spLocks noGrp="1"/>
          </p:cNvSpPr>
          <p:nvPr>
            <p:ph idx="1"/>
          </p:nvPr>
        </p:nvSpPr>
        <p:spPr/>
        <p:txBody>
          <a:bodyPr>
            <a:normAutofit lnSpcReduction="10000"/>
          </a:bodyPr>
          <a:lstStyle/>
          <a:p>
            <a:r>
              <a:rPr lang="en-US" dirty="0"/>
              <a:t>Caterpillar Inc</a:t>
            </a:r>
          </a:p>
          <a:p>
            <a:pPr lvl="1"/>
            <a:r>
              <a:rPr lang="en-US" dirty="0"/>
              <a:t>Markets CAT, MAK, MWM and Perkins brands of gas engines</a:t>
            </a:r>
          </a:p>
          <a:p>
            <a:pPr lvl="2"/>
            <a:r>
              <a:rPr lang="en-US" dirty="0"/>
              <a:t>CAT</a:t>
            </a:r>
          </a:p>
          <a:p>
            <a:pPr lvl="3"/>
            <a:r>
              <a:rPr lang="en-US" dirty="0"/>
              <a:t>The Cat brand is the cornerstone of the Caterpillar brand portfolio</a:t>
            </a:r>
          </a:p>
          <a:p>
            <a:pPr lvl="2"/>
            <a:r>
              <a:rPr lang="en-US" dirty="0"/>
              <a:t>MAK</a:t>
            </a:r>
          </a:p>
          <a:p>
            <a:pPr lvl="3"/>
            <a:r>
              <a:rPr lang="en-US" dirty="0"/>
              <a:t>Typically used in medium speed marine applications.</a:t>
            </a:r>
          </a:p>
          <a:p>
            <a:pPr lvl="3"/>
            <a:r>
              <a:rPr lang="en-US" dirty="0"/>
              <a:t>Offers main propulsion engines from 1,020 kW to 16,000 kW.</a:t>
            </a:r>
          </a:p>
          <a:p>
            <a:pPr lvl="2"/>
            <a:r>
              <a:rPr lang="en-US" dirty="0"/>
              <a:t>MWM</a:t>
            </a:r>
          </a:p>
          <a:p>
            <a:pPr lvl="3"/>
            <a:r>
              <a:rPr lang="en-US" dirty="0"/>
              <a:t>MWM gas engines can operate on a wide range of gaseous fuels and have power outputs between 400 and 4,300 KW.</a:t>
            </a:r>
          </a:p>
          <a:p>
            <a:pPr lvl="2"/>
            <a:r>
              <a:rPr lang="en-US" dirty="0"/>
              <a:t>Perkins</a:t>
            </a:r>
          </a:p>
          <a:p>
            <a:pPr lvl="3"/>
            <a:r>
              <a:rPr lang="en-US" dirty="0"/>
              <a:t>A global supplier of gas and diesel engines in the 4-2000 kW/5-2800 </a:t>
            </a:r>
            <a:r>
              <a:rPr lang="en-US" dirty="0" err="1"/>
              <a:t>hp</a:t>
            </a:r>
            <a:r>
              <a:rPr lang="en-US" dirty="0"/>
              <a:t> range. </a:t>
            </a:r>
          </a:p>
          <a:p>
            <a:pPr lvl="3"/>
            <a:r>
              <a:rPr lang="en-US" dirty="0"/>
              <a:t>The largest portion of sales is into the European market.</a:t>
            </a:r>
          </a:p>
          <a:p>
            <a:pPr lvl="1"/>
            <a:endParaRPr lang="en-US" dirty="0"/>
          </a:p>
        </p:txBody>
      </p:sp>
    </p:spTree>
    <p:extLst>
      <p:ext uri="{BB962C8B-B14F-4D97-AF65-F5344CB8AC3E}">
        <p14:creationId xmlns:p14="http://schemas.microsoft.com/office/powerpoint/2010/main" val="226840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 Gas Engine Brands</a:t>
            </a:r>
            <a:endParaRPr lang="en-US" dirty="0"/>
          </a:p>
        </p:txBody>
      </p:sp>
      <p:sp>
        <p:nvSpPr>
          <p:cNvPr id="3" name="Content Placeholder 2"/>
          <p:cNvSpPr>
            <a:spLocks noGrp="1"/>
          </p:cNvSpPr>
          <p:nvPr>
            <p:ph idx="1"/>
          </p:nvPr>
        </p:nvSpPr>
        <p:spPr/>
        <p:txBody>
          <a:bodyPr/>
          <a:lstStyle/>
          <a:p>
            <a:r>
              <a:rPr lang="en-US"/>
              <a:t>GE</a:t>
            </a:r>
          </a:p>
          <a:p>
            <a:pPr lvl="1"/>
            <a:r>
              <a:rPr lang="en-US"/>
              <a:t>Markets Jenbacher and Waukesha brands of gas engines</a:t>
            </a:r>
          </a:p>
          <a:p>
            <a:pPr lvl="2"/>
            <a:r>
              <a:rPr lang="en-US"/>
              <a:t>Jenbacher</a:t>
            </a:r>
          </a:p>
          <a:p>
            <a:pPr lvl="3"/>
            <a:r>
              <a:rPr lang="en-US"/>
              <a:t>Jenbacher gas engines have a power range of 250 kW to 10 MW with fuel flexibility to run either on natural gas or a number of other gases. </a:t>
            </a:r>
          </a:p>
          <a:p>
            <a:pPr lvl="3"/>
            <a:r>
              <a:rPr lang="en-US"/>
              <a:t>More than 15,500 Jenbacher gas engines are operating in 100-plus countries.</a:t>
            </a:r>
          </a:p>
          <a:p>
            <a:pPr lvl="2"/>
            <a:r>
              <a:rPr lang="en-US"/>
              <a:t>Waukesha</a:t>
            </a:r>
          </a:p>
          <a:p>
            <a:pPr lvl="3"/>
            <a:r>
              <a:rPr lang="en-US"/>
              <a:t>Designs for both rich-burn and lean-burn.</a:t>
            </a:r>
          </a:p>
          <a:p>
            <a:pPr lvl="3"/>
            <a:r>
              <a:rPr lang="en-US"/>
              <a:t>Capable of operating on a wide range of fuels, from 400 to 2,350 BTU/sq.ft</a:t>
            </a:r>
          </a:p>
          <a:p>
            <a:pPr lvl="3"/>
            <a:endParaRPr lang="en-US"/>
          </a:p>
          <a:p>
            <a:pPr lvl="3"/>
            <a:endParaRPr lang="en-US" dirty="0"/>
          </a:p>
        </p:txBody>
      </p:sp>
    </p:spTree>
    <p:extLst>
      <p:ext uri="{BB962C8B-B14F-4D97-AF65-F5344CB8AC3E}">
        <p14:creationId xmlns:p14="http://schemas.microsoft.com/office/powerpoint/2010/main" val="3347136339"/>
      </p:ext>
    </p:extLst>
  </p:cSld>
  <p:clrMapOvr>
    <a:masterClrMapping/>
  </p:clrMapOvr>
</p:sld>
</file>

<file path=ppt/theme/theme1.xml><?xml version="1.0" encoding="utf-8"?>
<a:theme xmlns:a="http://schemas.openxmlformats.org/drawingml/2006/main" name="Chevron">
  <a:themeElements>
    <a:clrScheme name="Chevron RBL">
      <a:dk1>
        <a:srgbClr val="111E36"/>
      </a:dk1>
      <a:lt1>
        <a:sysClr val="window" lastClr="FFFFFF"/>
      </a:lt1>
      <a:dk2>
        <a:srgbClr val="000000"/>
      </a:dk2>
      <a:lt2>
        <a:srgbClr val="FFFFFF"/>
      </a:lt2>
      <a:accent1>
        <a:srgbClr val="021B39"/>
      </a:accent1>
      <a:accent2>
        <a:srgbClr val="474746"/>
      </a:accent2>
      <a:accent3>
        <a:srgbClr val="DADBD9"/>
      </a:accent3>
      <a:accent4>
        <a:srgbClr val="15386A"/>
      </a:accent4>
      <a:accent5>
        <a:srgbClr val="0081B9"/>
      </a:accent5>
      <a:accent6>
        <a:srgbClr val="AF1126"/>
      </a:accent6>
      <a:hlink>
        <a:srgbClr val="0065A6"/>
      </a:hlink>
      <a:folHlink>
        <a:srgbClr val="31323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miter lim="800000"/>
          <a:headEnd/>
          <a:tailEnd/>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rgbClr val="4D4D4D"/>
            </a:solidFill>
          </a:defRPr>
        </a:defPPr>
      </a:lstStyle>
    </a:txDef>
  </a:objectDefaults>
  <a:extraClrSchemeLst/>
</a:theme>
</file>

<file path=ppt/theme/theme2.xml><?xml version="1.0" encoding="utf-8"?>
<a:theme xmlns:a="http://schemas.openxmlformats.org/drawingml/2006/main" name="Office Theme">
  <a:themeElements>
    <a:clrScheme name="CNP">
      <a:dk1>
        <a:srgbClr val="000000"/>
      </a:dk1>
      <a:lt1>
        <a:srgbClr val="FFFFFF"/>
      </a:lt1>
      <a:dk2>
        <a:srgbClr val="FF7D19"/>
      </a:dk2>
      <a:lt2>
        <a:srgbClr val="D1D191"/>
      </a:lt2>
      <a:accent1>
        <a:srgbClr val="0188B5"/>
      </a:accent1>
      <a:accent2>
        <a:srgbClr val="FF7D19"/>
      </a:accent2>
      <a:accent3>
        <a:srgbClr val="D1D191"/>
      </a:accent3>
      <a:accent4>
        <a:srgbClr val="009582"/>
      </a:accent4>
      <a:accent5>
        <a:srgbClr val="FFB20E"/>
      </a:accent5>
      <a:accent6>
        <a:srgbClr val="FF0000"/>
      </a:accent6>
      <a:hlink>
        <a:srgbClr val="FFB20E"/>
      </a:hlink>
      <a:folHlink>
        <a:srgbClr val="0188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NP">
      <a:dk1>
        <a:srgbClr val="000000"/>
      </a:dk1>
      <a:lt1>
        <a:srgbClr val="FFFFFF"/>
      </a:lt1>
      <a:dk2>
        <a:srgbClr val="FF7D19"/>
      </a:dk2>
      <a:lt2>
        <a:srgbClr val="D1D191"/>
      </a:lt2>
      <a:accent1>
        <a:srgbClr val="0188B5"/>
      </a:accent1>
      <a:accent2>
        <a:srgbClr val="FF7D19"/>
      </a:accent2>
      <a:accent3>
        <a:srgbClr val="D1D191"/>
      </a:accent3>
      <a:accent4>
        <a:srgbClr val="009582"/>
      </a:accent4>
      <a:accent5>
        <a:srgbClr val="FFB20E"/>
      </a:accent5>
      <a:accent6>
        <a:srgbClr val="FF0000"/>
      </a:accent6>
      <a:hlink>
        <a:srgbClr val="FFB20E"/>
      </a:hlink>
      <a:folHlink>
        <a:srgbClr val="0188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2660</Words>
  <Application>Microsoft Macintosh PowerPoint</Application>
  <PresentationFormat>On-screen Show (4:3)</PresentationFormat>
  <Paragraphs>229</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Chevron</vt:lpstr>
      <vt:lpstr>Natural Gas Engine Oil Considerations</vt:lpstr>
      <vt:lpstr>Introduction</vt:lpstr>
      <vt:lpstr>Gas Type and Methane Number</vt:lpstr>
      <vt:lpstr>Types of Natural Gas</vt:lpstr>
      <vt:lpstr>Types of Natural Gas</vt:lpstr>
      <vt:lpstr>Brake Mean Effective Pressure (BMEP)</vt:lpstr>
      <vt:lpstr>Brake Mean Effective Pressure (BMEP)</vt:lpstr>
      <vt:lpstr>Consolidation of OEM’S Caterpillar Gas Engine Brands</vt:lpstr>
      <vt:lpstr>GE Gas Engine Brands</vt:lpstr>
      <vt:lpstr>GE Gas Engine Brands</vt:lpstr>
      <vt:lpstr>The Effects of Engine Load at De-rating from Caterpillar LEXE08320-00</vt:lpstr>
      <vt:lpstr>The Effects of Engine Load at De-rating from Caterpillar LEXE08320-00 </vt:lpstr>
      <vt:lpstr>The Effects of Engine Load at De-rating from Caterpillar LEXE08320-00</vt:lpstr>
      <vt:lpstr>Base Number (BN) and Total Base Number (TBN) </vt:lpstr>
      <vt:lpstr>Base Number (BN) and Total Base Number (TBN) </vt:lpstr>
      <vt:lpstr>Base Number (BN) and Total Base Number (TBN) </vt:lpstr>
      <vt:lpstr>Used Oil Base Number Comparison Caterpillar 3516TA  Field Test</vt:lpstr>
      <vt:lpstr>Base Number (BN) and Total Base Number (TBN) </vt:lpstr>
      <vt:lpstr>Base Number (BN) and Total Base Number (TBN) </vt:lpstr>
      <vt:lpstr>Balanced Formulation is Key  </vt:lpstr>
      <vt:lpstr>Balanced Formulation is Key  </vt:lpstr>
      <vt:lpstr>OEM Approval Field Testing</vt:lpstr>
      <vt:lpstr>OEM Approval Field Testing</vt:lpstr>
      <vt:lpstr>OEM Approval Field Testing</vt:lpstr>
      <vt:lpstr>OEM Approval Field Testing</vt:lpstr>
      <vt:lpstr>End of Test Inspection</vt:lpstr>
      <vt:lpstr>End of Test Inspection</vt:lpstr>
      <vt:lpstr>End of Test Inspection Dimensional Measurements</vt:lpstr>
      <vt:lpstr>End of Test Inspection Deposit Rating</vt:lpstr>
      <vt:lpstr>End of Test Inspection Rating of Lacquer and Carbon Deposits</vt:lpstr>
      <vt:lpstr>End of Test Inspection Rating of Sludge</vt:lpstr>
      <vt:lpstr>Used Oil Analysis Schedule</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Paul Shomer</cp:lastModifiedBy>
  <cp:revision>58</cp:revision>
  <dcterms:created xsi:type="dcterms:W3CDTF">2017-02-15T20:31:17Z</dcterms:created>
  <dcterms:modified xsi:type="dcterms:W3CDTF">2017-02-17T21:44:47Z</dcterms:modified>
</cp:coreProperties>
</file>