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15"/>
  </p:notesMasterIdLst>
  <p:handoutMasterIdLst>
    <p:handoutMasterId r:id="rId16"/>
  </p:handoutMasterIdLst>
  <p:sldIdLst>
    <p:sldId id="315" r:id="rId5"/>
    <p:sldId id="330" r:id="rId6"/>
    <p:sldId id="324" r:id="rId7"/>
    <p:sldId id="316" r:id="rId8"/>
    <p:sldId id="329" r:id="rId9"/>
    <p:sldId id="331" r:id="rId10"/>
    <p:sldId id="332" r:id="rId11"/>
    <p:sldId id="313" r:id="rId12"/>
    <p:sldId id="314" r:id="rId13"/>
    <p:sldId id="326" r:id="rId14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lliam Petersen" initials="WPA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DD9"/>
    <a:srgbClr val="0050AA"/>
    <a:srgbClr val="FFFFFF"/>
    <a:srgbClr val="BFE9F5"/>
    <a:srgbClr val="FFD200"/>
    <a:srgbClr val="333333"/>
    <a:srgbClr val="0079B6"/>
    <a:srgbClr val="007D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4" autoAdjust="0"/>
    <p:restoredTop sz="93310" autoAdjust="0"/>
  </p:normalViewPr>
  <p:slideViewPr>
    <p:cSldViewPr snapToObjects="1">
      <p:cViewPr>
        <p:scale>
          <a:sx n="100" d="100"/>
          <a:sy n="100" d="100"/>
        </p:scale>
        <p:origin x="-1208" y="8"/>
      </p:cViewPr>
      <p:guideLst>
        <p:guide orient="horz" pos="2160"/>
        <p:guide pos="56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22" d="100"/>
          <a:sy n="122" d="100"/>
        </p:scale>
        <p:origin x="-392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628253244045"/>
          <c:y val="0.0448613919291879"/>
          <c:w val="0.755826894301764"/>
          <c:h val="0.84317326500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2065.0</c:v>
                </c:pt>
                <c:pt idx="1">
                  <c:v>1841.0</c:v>
                </c:pt>
                <c:pt idx="2">
                  <c:v>1790.0</c:v>
                </c:pt>
                <c:pt idx="3">
                  <c:v>993.0</c:v>
                </c:pt>
                <c:pt idx="4">
                  <c:v>674.0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62"/>
        <c:axId val="582557624"/>
        <c:axId val="625444264"/>
      </c:barChart>
      <c:catAx>
        <c:axId val="582557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en-US"/>
          </a:p>
        </c:txPr>
        <c:crossAx val="625444264"/>
        <c:crosses val="autoZero"/>
        <c:auto val="1"/>
        <c:lblAlgn val="ctr"/>
        <c:lblOffset val="100"/>
        <c:noMultiLvlLbl val="0"/>
      </c:catAx>
      <c:valAx>
        <c:axId val="6254442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582557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624052889615"/>
          <c:y val="0.0774454018719363"/>
          <c:w val="0.807713687911647"/>
          <c:h val="0.7883758387762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0.42</c:v>
                </c:pt>
                <c:pt idx="1">
                  <c:v>0.51</c:v>
                </c:pt>
                <c:pt idx="2">
                  <c:v>0.58</c:v>
                </c:pt>
                <c:pt idx="3">
                  <c:v>0.51</c:v>
                </c:pt>
                <c:pt idx="4">
                  <c:v>0.49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overlap val="62"/>
        <c:axId val="625754312"/>
        <c:axId val="624967080"/>
      </c:barChart>
      <c:catAx>
        <c:axId val="625754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24967080"/>
        <c:crosses val="autoZero"/>
        <c:auto val="1"/>
        <c:lblAlgn val="ctr"/>
        <c:lblOffset val="100"/>
        <c:noMultiLvlLbl val="0"/>
      </c:catAx>
      <c:valAx>
        <c:axId val="624967080"/>
        <c:scaling>
          <c:orientation val="minMax"/>
          <c:max val="1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625754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31167273445659"/>
          <c:y val="0.0432190331047329"/>
          <c:w val="0.928962125702016"/>
          <c:h val="0.9404436542206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3.26</c:v>
                </c:pt>
                <c:pt idx="1">
                  <c:v>4.75</c:v>
                </c:pt>
                <c:pt idx="2">
                  <c:v>9.16</c:v>
                </c:pt>
                <c:pt idx="3">
                  <c:v>4.5</c:v>
                </c:pt>
                <c:pt idx="4">
                  <c:v>6.7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Column3</c:v>
                </c:pt>
              </c:strCache>
            </c:strRef>
          </c:tx>
          <c:spPr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cat>
            <c:strRef>
              <c:f>Sheet1!$A$2:$A$6</c:f>
              <c:strCache>
                <c:ptCount val="5"/>
                <c:pt idx="0">
                  <c:v>Cetus HiPerSYN</c:v>
                </c:pt>
                <c:pt idx="1">
                  <c:v>Cetus PAO</c:v>
                </c:pt>
                <c:pt idx="2">
                  <c:v>Comp. PAO</c:v>
                </c:pt>
                <c:pt idx="3">
                  <c:v>Group II R&amp;O</c:v>
                </c:pt>
                <c:pt idx="4">
                  <c:v>Group I R&amp;O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-0.8</c:v>
                </c:pt>
                <c:pt idx="1">
                  <c:v>-2.7</c:v>
                </c:pt>
                <c:pt idx="2">
                  <c:v>-4.23</c:v>
                </c:pt>
                <c:pt idx="3">
                  <c:v>-2.3</c:v>
                </c:pt>
                <c:pt idx="4">
                  <c:v>-4.0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25972552"/>
        <c:axId val="582784040"/>
      </c:barChart>
      <c:catAx>
        <c:axId val="625972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582784040"/>
        <c:crosses val="autoZero"/>
        <c:auto val="1"/>
        <c:lblAlgn val="ctr"/>
        <c:lblOffset val="0"/>
        <c:noMultiLvlLbl val="0"/>
      </c:catAx>
      <c:valAx>
        <c:axId val="582784040"/>
        <c:scaling>
          <c:orientation val="minMax"/>
          <c:max val="11.0"/>
          <c:min val="-5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25972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C1638F9-901C-4BD3-A511-3C3E11550B8F}" type="datetimeFigureOut">
              <a:rPr lang="en-US"/>
              <a:pPr>
                <a:defRPr/>
              </a:pPr>
              <a:t>14-05-23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E3BDD3B-DE9C-4552-A2C6-E2F9CF4F09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057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11BED38-4838-4E4D-84B5-801950983379}" type="datetimeFigureOut">
              <a:rPr lang="en-US"/>
              <a:pPr>
                <a:defRPr/>
              </a:pPr>
              <a:t>14-05-23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68400" y="4416425"/>
            <a:ext cx="5608638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CA619E2-6FF5-4884-9869-524F266460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514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333333"/>
        </a:solidFill>
        <a:latin typeface="Arial"/>
        <a:ea typeface="+mn-ea"/>
        <a:cs typeface="Arial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333333"/>
        </a:solidFill>
        <a:latin typeface="Arial"/>
        <a:ea typeface="+mn-ea"/>
        <a:cs typeface="Arial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333333"/>
        </a:solidFill>
        <a:latin typeface="Arial"/>
        <a:ea typeface="+mn-ea"/>
        <a:cs typeface="Arial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333333"/>
        </a:solidFill>
        <a:latin typeface="Arial"/>
        <a:ea typeface="+mn-ea"/>
        <a:cs typeface="Arial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333333"/>
        </a:solidFill>
        <a:latin typeface="Arial"/>
        <a:ea typeface="+mn-ea"/>
        <a:cs typeface="Aria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583F20-D952-4DBA-BDFA-B2589C58AD7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445250" y="733425"/>
            <a:ext cx="2470150" cy="1781175"/>
          </a:xfrm>
          <a:prstGeom prst="rect">
            <a:avLst/>
          </a:prstGeom>
          <a:solidFill>
            <a:srgbClr val="B8E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228600" y="733425"/>
            <a:ext cx="6216650" cy="1781175"/>
          </a:xfrm>
          <a:prstGeom prst="rect">
            <a:avLst/>
          </a:prstGeom>
          <a:solidFill>
            <a:srgbClr val="0050A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+mn-cs"/>
            </a:endParaRPr>
          </a:p>
        </p:txBody>
      </p:sp>
      <p:pic>
        <p:nvPicPr>
          <p:cNvPr id="6" name="Picture 7" descr="CVX_Hallmark_RGB_0708"/>
          <p:cNvPicPr>
            <a:picLocks noChangeAspect="1" noChangeArrowheads="1"/>
          </p:cNvPicPr>
          <p:nvPr userDrawn="1"/>
        </p:nvPicPr>
        <p:blipFill>
          <a:blip r:embed="rId2" cstate="screen"/>
          <a:srcRect b="23698"/>
          <a:stretch>
            <a:fillRect/>
          </a:stretch>
        </p:blipFill>
        <p:spPr bwMode="auto">
          <a:xfrm>
            <a:off x="7016750" y="1168400"/>
            <a:ext cx="13970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216650" y="730250"/>
            <a:ext cx="228600" cy="1784350"/>
          </a:xfrm>
          <a:prstGeom prst="rect">
            <a:avLst/>
          </a:prstGeom>
          <a:solidFill>
            <a:srgbClr val="4986C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+mn-cs"/>
            </a:endParaRPr>
          </a:p>
        </p:txBody>
      </p:sp>
      <p:pic>
        <p:nvPicPr>
          <p:cNvPr id="8" name="Picture 11" descr="GlobalLubricants_rgb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099300" y="5851525"/>
            <a:ext cx="9969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765" y="1040319"/>
            <a:ext cx="5459435" cy="1353631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463" y="2921000"/>
            <a:ext cx="5424337" cy="120330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333333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09863" y="6638925"/>
            <a:ext cx="6199187" cy="219075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858787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28600" y="1219200"/>
            <a:ext cx="8686800" cy="5105400"/>
          </a:xfrm>
          <a:prstGeom prst="rect">
            <a:avLst/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332"/>
            <a:ext cx="7534275" cy="779868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24399"/>
          </a:xfrm>
        </p:spPr>
        <p:txBody>
          <a:bodyPr/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rgbClr val="FFFFFF"/>
                </a:solidFill>
                <a:latin typeface="Arial"/>
                <a:cs typeface="Arial"/>
              </a:defRPr>
            </a:lvl5pPr>
            <a:lvl6pPr>
              <a:buClr>
                <a:srgbClr val="FFFFFF"/>
              </a:buClr>
              <a:buSzPct val="50000"/>
              <a:buFont typeface="Wingdings" charset="2"/>
              <a:buChar char="u"/>
              <a:defRPr sz="1800" baseline="0">
                <a:solidFill>
                  <a:srgbClr val="FFFFFF"/>
                </a:solidFill>
              </a:defRPr>
            </a:lvl6pPr>
            <a:lvl7pPr>
              <a:buClr>
                <a:srgbClr val="FFFFFF"/>
              </a:buClr>
              <a:buSzPct val="70000"/>
              <a:buFont typeface="Wingdings" charset="2"/>
              <a:buChar char=""/>
              <a:defRPr sz="1800" baseline="0">
                <a:solidFill>
                  <a:srgbClr val="FFFFFF"/>
                </a:solidFill>
              </a:defRPr>
            </a:lvl7pPr>
            <a:lvl8pPr>
              <a:buClr>
                <a:srgbClr val="FFFFFF"/>
              </a:buClr>
              <a:buSzPct val="50000"/>
              <a:buFont typeface="Wingdings" charset="2"/>
              <a:buChar char=""/>
              <a:defRPr sz="1800" baseline="0">
                <a:solidFill>
                  <a:srgbClr val="FFFFFF"/>
                </a:solidFill>
              </a:defRPr>
            </a:lvl8pPr>
            <a:lvl9pPr>
              <a:buFont typeface="Arial"/>
              <a:buChar char="•"/>
              <a:defRPr sz="1800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671EF8D-C2F0-44EB-9365-6B5AFA1392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28600" y="1447800"/>
            <a:ext cx="8686800" cy="487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332"/>
            <a:ext cx="7534275" cy="779868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24399"/>
          </a:xfrm>
        </p:spPr>
        <p:txBody>
          <a:bodyPr/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Font typeface="Wingdings" charset="2"/>
              <a:buChar char="§"/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buClr>
                <a:srgbClr val="333333"/>
              </a:buClr>
              <a:defRPr>
                <a:latin typeface="Arial"/>
                <a:cs typeface="Arial"/>
              </a:defRPr>
            </a:lvl6pPr>
            <a:lvl7pPr>
              <a:buClr>
                <a:srgbClr val="333333"/>
              </a:buClr>
              <a:defRPr>
                <a:latin typeface="Arial"/>
                <a:cs typeface="Arial"/>
              </a:defRPr>
            </a:lvl7pPr>
            <a:lvl8pPr>
              <a:buClr>
                <a:srgbClr val="333333"/>
              </a:buClr>
              <a:defRPr>
                <a:latin typeface="Arial"/>
                <a:cs typeface="Arial"/>
              </a:defRPr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02655F6-2C99-4B9D-A318-0780C0F889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228600" y="228600"/>
            <a:ext cx="8686800" cy="1143000"/>
          </a:xfrm>
          <a:prstGeom prst="rect">
            <a:avLst/>
          </a:prstGeom>
          <a:solidFill>
            <a:srgbClr val="B8E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7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278"/>
            <a:ext cx="7534275" cy="77992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9351"/>
            <a:ext cx="40386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Font typeface="Wingdings" charset="2"/>
              <a:buChar char="§"/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724400" y="1599351"/>
            <a:ext cx="40386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Font typeface="Wingdings" charset="2"/>
              <a:buChar char="§"/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A1A1A7D-5285-4499-96B7-E3BC17E049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228600" y="228600"/>
            <a:ext cx="8686800" cy="1143000"/>
          </a:xfrm>
          <a:prstGeom prst="rect">
            <a:avLst/>
          </a:prstGeom>
          <a:solidFill>
            <a:srgbClr val="B8E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7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039"/>
            <a:ext cx="7534275" cy="780161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97833"/>
            <a:ext cx="4040188" cy="388881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rgbClr val="333333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86714"/>
            <a:ext cx="4040188" cy="4337886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defRPr sz="1800">
                <a:latin typeface="Arial"/>
                <a:cs typeface="Arial"/>
              </a:defRPr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4722812" y="1597833"/>
            <a:ext cx="4040188" cy="388881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rgbClr val="333333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4"/>
          </p:nvPr>
        </p:nvSpPr>
        <p:spPr>
          <a:xfrm>
            <a:off x="4722812" y="1986714"/>
            <a:ext cx="4040188" cy="4337886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defRPr sz="1800">
                <a:latin typeface="Arial"/>
                <a:cs typeface="Arial"/>
              </a:defRPr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3538142D-29B8-43A5-A146-912592A898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28600" y="1447800"/>
            <a:ext cx="8686800" cy="4876800"/>
          </a:xfrm>
          <a:prstGeom prst="rect">
            <a:avLst/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6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4495800" y="1447800"/>
            <a:ext cx="4419600" cy="4876800"/>
          </a:xfrm>
          <a:prstGeom prst="rect">
            <a:avLst/>
          </a:prstGeom>
          <a:solidFill>
            <a:srgbClr val="009DD9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10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278"/>
            <a:ext cx="7534275" cy="77992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9351"/>
            <a:ext cx="38862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724400" y="1599351"/>
            <a:ext cx="40386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3C8C67DB-B215-4A49-9DDA-0741E1FD4C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28600" y="1447800"/>
            <a:ext cx="8686800" cy="4876800"/>
          </a:xfrm>
          <a:prstGeom prst="rect">
            <a:avLst/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6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228600" y="1447800"/>
            <a:ext cx="4267200" cy="4876800"/>
          </a:xfrm>
          <a:prstGeom prst="rect">
            <a:avLst/>
          </a:prstGeom>
          <a:solidFill>
            <a:srgbClr val="009DD9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10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278"/>
            <a:ext cx="7534275" cy="77992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9351"/>
            <a:ext cx="38862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724400" y="1599351"/>
            <a:ext cx="40386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43D5A7F-D767-4A9C-8163-EE064BA480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28600" y="1447800"/>
            <a:ext cx="8686800" cy="4876800"/>
          </a:xfrm>
          <a:prstGeom prst="rect">
            <a:avLst/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6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228600" y="1447800"/>
            <a:ext cx="4267200" cy="4876800"/>
          </a:xfrm>
          <a:prstGeom prst="rect">
            <a:avLst/>
          </a:prstGeom>
          <a:solidFill>
            <a:schemeClr val="bg1"/>
          </a:solidFill>
          <a:ln>
            <a:solidFill>
              <a:srgbClr val="A5A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10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278"/>
            <a:ext cx="7534275" cy="77992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9351"/>
            <a:ext cx="38862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Font typeface="Wingdings" charset="2"/>
              <a:buChar char="§"/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724400" y="1599351"/>
            <a:ext cx="40386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FB2BB1F7-4FF6-48BC-9BAF-72866751B5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28600" y="1447800"/>
            <a:ext cx="8686800" cy="4876800"/>
          </a:xfrm>
          <a:prstGeom prst="rect">
            <a:avLst/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6" descr="Hallmark_PRODUCT_SIZ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94638" y="6399213"/>
            <a:ext cx="706437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228600" y="228600"/>
            <a:ext cx="8686800" cy="1143000"/>
          </a:xfrm>
          <a:prstGeom prst="rect">
            <a:avLst/>
          </a:prstGeom>
          <a:solidFill>
            <a:srgbClr val="B8E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28600" y="1447800"/>
            <a:ext cx="4267200" cy="4876800"/>
          </a:xfrm>
          <a:prstGeom prst="rect">
            <a:avLst/>
          </a:prstGeom>
          <a:solidFill>
            <a:schemeClr val="bg1"/>
          </a:solidFill>
          <a:ln>
            <a:solidFill>
              <a:srgbClr val="A5A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11" descr="Hallmark_vert_rgb_CLEAR2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91475" y="271463"/>
            <a:ext cx="741363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278"/>
            <a:ext cx="7534275" cy="77992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50AA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9351"/>
            <a:ext cx="38862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Font typeface="Wingdings" charset="2"/>
              <a:buChar char="§"/>
              <a:defRPr sz="2000">
                <a:solidFill>
                  <a:srgbClr val="333333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defRPr sz="1800">
                <a:solidFill>
                  <a:srgbClr val="333333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Wingdings 3" charset="2"/>
              <a:buChar char=""/>
              <a:defRPr sz="1800">
                <a:solidFill>
                  <a:srgbClr val="333333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333333"/>
              </a:buClr>
              <a:buSzPct val="65000"/>
              <a:buFont typeface="Courier New"/>
              <a:buChar char="o"/>
              <a:defRPr sz="1800">
                <a:solidFill>
                  <a:srgbClr val="333333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724400" y="1599351"/>
            <a:ext cx="4038600" cy="4725249"/>
          </a:xfrm>
        </p:spPr>
        <p:txBody>
          <a:bodyPr>
            <a:normAutofit/>
          </a:bodyPr>
          <a:lstStyle>
            <a:lvl1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Font typeface="Wingdings" charset="2"/>
              <a:buChar char="§"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Wingdings 3" charset="2"/>
              <a:buChar char="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spcBef>
                <a:spcPts val="528"/>
              </a:spcBef>
              <a:spcAft>
                <a:spcPts val="528"/>
              </a:spcAft>
              <a:buClr>
                <a:srgbClr val="FFFFFF"/>
              </a:buClr>
              <a:buSzPct val="65000"/>
              <a:buFont typeface="Courier New"/>
              <a:buChar char="o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388350" y="6635750"/>
            <a:ext cx="527050" cy="222250"/>
          </a:xfrm>
        </p:spPr>
        <p:txBody>
          <a:bodyPr/>
          <a:lstStyle>
            <a:lvl1pPr algn="r"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8124974-BB34-4A03-BE4E-635ABF1299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350" y="6638925"/>
            <a:ext cx="527050" cy="219075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D9DCECB-6982-4FDF-BCB8-46C6287DD4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317500" y="6638925"/>
            <a:ext cx="6311900" cy="219075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sz="900" kern="1200" dirty="0" smtClean="0">
                <a:solidFill>
                  <a:srgbClr val="333333"/>
                </a:solidFill>
                <a:latin typeface="Arial"/>
                <a:ea typeface="+mn-ea"/>
                <a:cs typeface="Arial"/>
              </a:rPr>
              <a:t>© 2014 Chevron Canada Limited. All rights reserved. All trademarks are the property of Chevron Intellectual Property LLC.</a:t>
            </a:r>
            <a:endParaRPr lang="en-US" b="1" dirty="0">
              <a:ea typeface="Arial Unicode MS" pitchFamily="-11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transition xmlns:p14="http://schemas.microsoft.com/office/powerpoint/2010/main">
    <p:fade/>
  </p:transition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/>
          <a:ea typeface="+mj-ea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ts val="525"/>
        </a:spcBef>
        <a:spcAft>
          <a:spcPts val="525"/>
        </a:spcAft>
        <a:buClr>
          <a:srgbClr val="333333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ts val="525"/>
        </a:spcBef>
        <a:spcAft>
          <a:spcPts val="525"/>
        </a:spcAft>
        <a:buClr>
          <a:srgbClr val="333333"/>
        </a:buClr>
        <a:buFont typeface="Arial" charset="0"/>
        <a:buChar char="–"/>
        <a:defRPr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ts val="525"/>
        </a:spcBef>
        <a:spcAft>
          <a:spcPts val="525"/>
        </a:spcAft>
        <a:buClr>
          <a:srgbClr val="333333"/>
        </a:buClr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ts val="525"/>
        </a:spcBef>
        <a:spcAft>
          <a:spcPts val="525"/>
        </a:spcAft>
        <a:buClr>
          <a:srgbClr val="333333"/>
        </a:buClr>
        <a:buSzPct val="65000"/>
        <a:buFont typeface="Wingdings 3" pitchFamily="18" charset="2"/>
        <a:buChar char=""/>
        <a:defRPr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ts val="525"/>
        </a:spcBef>
        <a:spcAft>
          <a:spcPts val="525"/>
        </a:spcAft>
        <a:buClr>
          <a:srgbClr val="333333"/>
        </a:buClr>
        <a:buSzPct val="65000"/>
        <a:buFont typeface="Courier New" pitchFamily="49" charset="0"/>
        <a:buChar char="o"/>
        <a:defRPr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Clr>
          <a:srgbClr val="333333"/>
        </a:buClr>
        <a:buSzPct val="50000"/>
        <a:buFont typeface="Wingdings" charset="2"/>
        <a:buChar char="u"/>
        <a:defRPr sz="1800" kern="1200">
          <a:solidFill>
            <a:schemeClr val="tx1"/>
          </a:solidFill>
          <a:latin typeface="Arial"/>
          <a:ea typeface="+mn-ea"/>
          <a:cs typeface="Arial"/>
        </a:defRPr>
      </a:lvl6pPr>
      <a:lvl7pPr marL="2971800" indent="-228600" algn="l" defTabSz="457200" rtl="0" eaLnBrk="1" latinLnBrk="0" hangingPunct="1">
        <a:spcBef>
          <a:spcPct val="20000"/>
        </a:spcBef>
        <a:buClr>
          <a:srgbClr val="333333"/>
        </a:buClr>
        <a:buSzPct val="70000"/>
        <a:buFont typeface="Wingdings" charset="2"/>
        <a:buChar char=""/>
        <a:defRPr sz="1800" kern="1200">
          <a:solidFill>
            <a:schemeClr val="tx1"/>
          </a:solidFill>
          <a:latin typeface="Arial"/>
          <a:ea typeface="+mn-ea"/>
          <a:cs typeface="Arial"/>
        </a:defRPr>
      </a:lvl7pPr>
      <a:lvl8pPr marL="3429000" indent="-228600" algn="l" defTabSz="457200" rtl="0" eaLnBrk="1" latinLnBrk="0" hangingPunct="1">
        <a:spcBef>
          <a:spcPct val="20000"/>
        </a:spcBef>
        <a:buClr>
          <a:srgbClr val="333333"/>
        </a:buClr>
        <a:buSzPct val="50000"/>
        <a:buFont typeface="Wingdings" charset="2"/>
        <a:buChar char=""/>
        <a:defRPr sz="1800" kern="1200">
          <a:solidFill>
            <a:schemeClr val="tx1"/>
          </a:solidFill>
          <a:latin typeface="Arial"/>
          <a:ea typeface="+mn-ea"/>
          <a:cs typeface="Arial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8350" y="6635750"/>
            <a:ext cx="527050" cy="222250"/>
          </a:xfrm>
        </p:spPr>
        <p:txBody>
          <a:bodyPr/>
          <a:lstStyle/>
          <a:p>
            <a:pPr>
              <a:defRPr/>
            </a:pPr>
            <a:fld id="{2A0E78E2-C26C-452A-9636-E2ECDFFB94F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9" name="Picture 8" descr="CL-655-1 PPT Cover_v1.jpg"/>
          <p:cNvPicPr>
            <a:picLocks noChangeAspect="1"/>
          </p:cNvPicPr>
          <p:nvPr/>
        </p:nvPicPr>
        <p:blipFill>
          <a:blip r:embed="rId2" cstate="screen"/>
          <a:srcRect t="13333" b="5555"/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1" y="1905000"/>
            <a:ext cx="4267200" cy="1852718"/>
          </a:xfrm>
        </p:spPr>
        <p:txBody>
          <a:bodyPr>
            <a:normAutofit/>
          </a:bodyPr>
          <a:lstStyle/>
          <a:p>
            <a:pPr eaLnBrk="1" hangingPunct="1">
              <a:lnSpc>
                <a:spcPts val="4800"/>
              </a:lnSpc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YOU’RE NOT </a:t>
            </a:r>
            <a:b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JUST BUYING LUBRICANTS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783759"/>
            <a:ext cx="5943600" cy="830997"/>
          </a:xfrm>
          <a:prstGeom prst="rect">
            <a:avLst/>
          </a:prstGeom>
          <a:solidFill>
            <a:schemeClr val="tx2">
              <a:lumMod val="20000"/>
              <a:lumOff val="80000"/>
              <a:alpha val="69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/>
              <a:t>Compressor Oils: Proof of Performance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latin typeface="Arial"/>
                <a:cs typeface="Arial"/>
              </a:rPr>
              <a:t>Cetus</a:t>
            </a:r>
            <a:r>
              <a:rPr lang="en-US" sz="2400" b="1" baseline="30000" dirty="0" smtClean="0">
                <a:latin typeface="Arial"/>
                <a:cs typeface="Arial"/>
              </a:rPr>
              <a:t>®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HiPerSYN</a:t>
            </a:r>
            <a:r>
              <a:rPr lang="en-US" sz="2400" b="1" baseline="30000" dirty="0" smtClean="0">
                <a:latin typeface="Arial"/>
                <a:cs typeface="Arial"/>
              </a:rPr>
              <a:t>®</a:t>
            </a:r>
            <a:r>
              <a:rPr lang="en-US" sz="2400" b="1" dirty="0" smtClean="0">
                <a:latin typeface="Arial"/>
                <a:cs typeface="Arial"/>
              </a:rPr>
              <a:t> / </a:t>
            </a:r>
            <a:r>
              <a:rPr lang="en-US" sz="2400" b="1" dirty="0" err="1" smtClean="0">
                <a:latin typeface="Arial"/>
                <a:cs typeface="Arial"/>
              </a:rPr>
              <a:t>Cetus</a:t>
            </a:r>
            <a:r>
              <a:rPr lang="en-US" sz="2400" b="1" dirty="0" smtClean="0">
                <a:latin typeface="Arial"/>
                <a:cs typeface="Arial"/>
              </a:rPr>
              <a:t> PAO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>
          <a:xfrm>
            <a:off x="457201" y="3984030"/>
            <a:ext cx="3962400" cy="1146175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4400"/>
              </a:lnSpc>
              <a:spcBef>
                <a:spcPts val="528"/>
              </a:spcBef>
              <a:spcAft>
                <a:spcPts val="0"/>
              </a:spcAft>
              <a:defRPr/>
            </a:pPr>
            <a:r>
              <a:rPr lang="en-US" sz="28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YOU’RE BUYING </a:t>
            </a:r>
            <a:r>
              <a:rPr lang="en-US" sz="48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RELIABILITY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3" name="Content Placeholder 10"/>
          <p:cNvSpPr txBox="1">
            <a:spLocks/>
          </p:cNvSpPr>
          <p:nvPr/>
        </p:nvSpPr>
        <p:spPr bwMode="auto">
          <a:xfrm>
            <a:off x="7010400" y="2971800"/>
            <a:ext cx="1828801" cy="293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31775" indent="-231775">
              <a:spcBef>
                <a:spcPts val="525"/>
              </a:spcBef>
              <a:buFont typeface="Wingdings" pitchFamily="2" charset="2"/>
              <a:buChar char="§"/>
            </a:pPr>
            <a:r>
              <a:rPr lang="en-US" sz="1600" b="1" dirty="0" smtClean="0"/>
              <a:t>Optimal </a:t>
            </a:r>
            <a:r>
              <a:rPr lang="en-US" sz="1600" b="1" dirty="0"/>
              <a:t>Drain Intervals</a:t>
            </a:r>
          </a:p>
          <a:p>
            <a:pPr marL="231775" indent="-231775">
              <a:spcBef>
                <a:spcPts val="525"/>
              </a:spcBef>
              <a:buFont typeface="Wingdings" pitchFamily="2" charset="2"/>
              <a:buChar char="§"/>
            </a:pPr>
            <a:r>
              <a:rPr lang="en-US" sz="1600" b="1" dirty="0" smtClean="0"/>
              <a:t>Controlled </a:t>
            </a:r>
            <a:r>
              <a:rPr lang="en-US" sz="1600" b="1" dirty="0"/>
              <a:t>Maintenance Costs</a:t>
            </a:r>
          </a:p>
          <a:p>
            <a:pPr marL="231775" indent="-231775">
              <a:spcBef>
                <a:spcPts val="525"/>
              </a:spcBef>
              <a:buFont typeface="Wingdings" pitchFamily="2" charset="2"/>
              <a:buChar char="§"/>
            </a:pPr>
            <a:r>
              <a:rPr lang="en-US" sz="1600" b="1" dirty="0" smtClean="0"/>
              <a:t>Exceptional </a:t>
            </a:r>
            <a:r>
              <a:rPr lang="en-US" sz="1600" b="1" dirty="0"/>
              <a:t>Performance</a:t>
            </a:r>
          </a:p>
          <a:p>
            <a:pPr marL="231775" indent="-231775">
              <a:spcBef>
                <a:spcPts val="525"/>
              </a:spcBef>
              <a:buFont typeface="Wingdings" pitchFamily="2" charset="2"/>
              <a:buChar char="§"/>
            </a:pPr>
            <a:r>
              <a:rPr lang="en-US" sz="1600" b="1" dirty="0" smtClean="0"/>
              <a:t>Minimal </a:t>
            </a:r>
            <a:r>
              <a:rPr lang="en-US" sz="1600" b="1" dirty="0"/>
              <a:t>Downtime</a:t>
            </a:r>
          </a:p>
          <a:p>
            <a:pPr marL="231775" indent="-231775">
              <a:spcBef>
                <a:spcPts val="525"/>
              </a:spcBef>
              <a:buFont typeface="Wingdings" pitchFamily="2" charset="2"/>
              <a:buChar char="§"/>
            </a:pPr>
            <a:r>
              <a:rPr lang="en-US" sz="1600" b="1" dirty="0" smtClean="0"/>
              <a:t>Maximum </a:t>
            </a:r>
            <a:r>
              <a:rPr lang="en-US" sz="1600" b="1" dirty="0"/>
              <a:t>Profitability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Compressor Equipment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12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70699B1-3313-4B8D-8EA4-AD7EF0E2B742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iStock_000018100245Larg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105275" y="3152329"/>
            <a:ext cx="3886200" cy="2943467"/>
          </a:xfrm>
          <a:prstGeom prst="rect">
            <a:avLst/>
          </a:prstGeom>
        </p:spPr>
      </p:pic>
      <p:pic>
        <p:nvPicPr>
          <p:cNvPr id="6" name="Picture 5" descr="compressor shutterstock_2651422_lor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75" y="1295196"/>
            <a:ext cx="3201574" cy="4800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Competitive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Testing – Focus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Areas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23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1626D6-255E-41E9-B4B7-4F1CE4BDC300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Oxidation Stability</a:t>
            </a:r>
          </a:p>
          <a:p>
            <a:pPr lvl="1"/>
            <a:r>
              <a:rPr lang="en-US" dirty="0" smtClean="0"/>
              <a:t>Long oil service life at high temperatures</a:t>
            </a:r>
          </a:p>
          <a:p>
            <a:pPr lvl="2"/>
            <a:r>
              <a:rPr lang="en-US" dirty="0" smtClean="0"/>
              <a:t>RPVOT test ASTM D2272</a:t>
            </a:r>
          </a:p>
          <a:p>
            <a:r>
              <a:rPr lang="en-US" dirty="0" smtClean="0"/>
              <a:t>Anti-wear Protection</a:t>
            </a:r>
          </a:p>
          <a:p>
            <a:pPr lvl="1"/>
            <a:r>
              <a:rPr lang="en-US" dirty="0" smtClean="0"/>
              <a:t>Long service life of compressor components</a:t>
            </a:r>
          </a:p>
          <a:p>
            <a:pPr lvl="2"/>
            <a:r>
              <a:rPr lang="en-US" dirty="0" smtClean="0"/>
              <a:t>4-ball wear ASTM D4172</a:t>
            </a:r>
          </a:p>
          <a:p>
            <a:r>
              <a:rPr lang="en-US" dirty="0" smtClean="0"/>
              <a:t>Seal Swell Compatibility</a:t>
            </a:r>
          </a:p>
          <a:p>
            <a:pPr lvl="1"/>
            <a:r>
              <a:rPr lang="en-US" dirty="0" smtClean="0"/>
              <a:t>Maintain seal integrity to prevent oil leakage</a:t>
            </a:r>
          </a:p>
          <a:p>
            <a:pPr lvl="2"/>
            <a:r>
              <a:rPr lang="en-US" dirty="0" smtClean="0"/>
              <a:t>Rubber swell test ASTM D471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ASTM Bench Testing Comparisons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333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E79C01-EC6C-4416-A34F-FB13123E68D7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Compressor oils tested in this program included (all ISO 46 grades):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Cetus</a:t>
            </a:r>
            <a:r>
              <a:rPr lang="en-US" baseline="30000" dirty="0" smtClean="0"/>
              <a:t>®</a:t>
            </a:r>
            <a:r>
              <a:rPr lang="en-US" dirty="0" smtClean="0"/>
              <a:t> </a:t>
            </a:r>
            <a:r>
              <a:rPr lang="en-US" dirty="0" err="1" smtClean="0"/>
              <a:t>HiPerSYN</a:t>
            </a:r>
            <a:r>
              <a:rPr lang="en-US" baseline="30000" dirty="0" smtClean="0"/>
              <a:t> ®</a:t>
            </a:r>
            <a:r>
              <a:rPr lang="en-US" dirty="0" smtClean="0"/>
              <a:t> 46		Group III</a:t>
            </a:r>
          </a:p>
          <a:p>
            <a:pPr lvl="1"/>
            <a:r>
              <a:rPr lang="en-US" dirty="0" err="1" smtClean="0"/>
              <a:t>Cetus</a:t>
            </a:r>
            <a:r>
              <a:rPr lang="en-US" baseline="30000" dirty="0" smtClean="0"/>
              <a:t> ®</a:t>
            </a:r>
            <a:r>
              <a:rPr lang="en-US" dirty="0" smtClean="0"/>
              <a:t> PAO 46			PAO</a:t>
            </a:r>
          </a:p>
          <a:p>
            <a:pPr lvl="1"/>
            <a:r>
              <a:rPr lang="en-US" dirty="0" smtClean="0"/>
              <a:t>Competitive PAO 46		PAO</a:t>
            </a:r>
          </a:p>
          <a:p>
            <a:pPr lvl="1"/>
            <a:r>
              <a:rPr lang="en-US" dirty="0" smtClean="0"/>
              <a:t>R&amp;O 46 					Group II</a:t>
            </a:r>
          </a:p>
          <a:p>
            <a:pPr lvl="1"/>
            <a:r>
              <a:rPr lang="en-US" dirty="0" smtClean="0"/>
              <a:t>R&amp;O 46					Group I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RPVOT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Test – ASTM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D2272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435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1C7844-0776-424B-B227-467C4FF1803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9DD9"/>
                </a:solidFill>
              </a:rPr>
              <a:t>Rotary Pressure Vessel Oxidation Test </a:t>
            </a:r>
            <a:r>
              <a:rPr lang="en-US" dirty="0" smtClean="0"/>
              <a:t>is a rapid test used to determine the oxidation stability of an oil in the presences of water, oxygen and copper at 150°C. The results are reported in minutes.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-544475" y="4204105"/>
            <a:ext cx="271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80808"/>
                </a:solidFill>
                <a:latin typeface="Arial" charset="0"/>
              </a:rPr>
              <a:t>Oxidation Life in Minutes</a:t>
            </a:r>
            <a:endParaRPr lang="en-US" sz="1400" dirty="0">
              <a:solidFill>
                <a:srgbClr val="080808"/>
              </a:solidFill>
              <a:latin typeface="Arial" charset="0"/>
            </a:endParaRPr>
          </a:p>
        </p:txBody>
      </p:sp>
      <p:sp>
        <p:nvSpPr>
          <p:cNvPr id="8" name="Down Arrow 7"/>
          <p:cNvSpPr/>
          <p:nvPr/>
        </p:nvSpPr>
        <p:spPr>
          <a:xfrm rot="10800000">
            <a:off x="7945753" y="3074095"/>
            <a:ext cx="442596" cy="2306929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2666999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B050"/>
                </a:solidFill>
                <a:latin typeface="Arial" charset="0"/>
              </a:rPr>
              <a:t>Better</a:t>
            </a:r>
            <a:endParaRPr lang="en-US" b="1" dirty="0">
              <a:solidFill>
                <a:srgbClr val="00B050"/>
              </a:solidFill>
              <a:latin typeface="Arial" charset="0"/>
            </a:endParaRPr>
          </a:p>
        </p:txBody>
      </p:sp>
      <p:graphicFrame>
        <p:nvGraphicFramePr>
          <p:cNvPr id="12" name="Content Placeholder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4087000"/>
              </p:ext>
            </p:extLst>
          </p:nvPr>
        </p:nvGraphicFramePr>
        <p:xfrm>
          <a:off x="314919" y="2666998"/>
          <a:ext cx="8156448" cy="3505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Four-ball Wear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Test – ASTM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D4172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435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1C7844-0776-424B-B227-467C4FF1803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Determines the wear preventive performance of a compressor oil by measuring the wear scar in a four-ball sliding steel-on-steel application under 40kg load, at 1200 rpm, at 75°C for 1 hour.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098171" y="2460833"/>
            <a:ext cx="6893305" cy="3939966"/>
            <a:chOff x="1359932" y="1752600"/>
            <a:chExt cx="8132420" cy="4648200"/>
          </a:xfrm>
        </p:grpSpPr>
        <p:sp>
          <p:nvSpPr>
            <p:cNvPr id="12" name="TextBox 11"/>
            <p:cNvSpPr txBox="1"/>
            <p:nvPr/>
          </p:nvSpPr>
          <p:spPr>
            <a:xfrm rot="16200000">
              <a:off x="423713" y="3798764"/>
              <a:ext cx="23280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Wear Scar Dia., mm</a:t>
              </a:r>
              <a:endParaRPr lang="en-US" sz="1400" dirty="0"/>
            </a:p>
          </p:txBody>
        </p:sp>
        <p:sp>
          <p:nvSpPr>
            <p:cNvPr id="13" name="Down Arrow 12"/>
            <p:cNvSpPr/>
            <p:nvPr/>
          </p:nvSpPr>
          <p:spPr>
            <a:xfrm>
              <a:off x="8458200" y="2286000"/>
              <a:ext cx="425450" cy="2438400"/>
            </a:xfrm>
            <a:prstGeom prst="down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29600" y="4876799"/>
              <a:ext cx="1262752" cy="435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B050"/>
                  </a:solidFill>
                  <a:latin typeface="Arial" charset="0"/>
                </a:rPr>
                <a:t>Better</a:t>
              </a:r>
              <a:endParaRPr lang="en-US" b="1" dirty="0">
                <a:solidFill>
                  <a:srgbClr val="00B050"/>
                </a:solidFill>
                <a:latin typeface="Arial" charset="0"/>
              </a:endParaRPr>
            </a:p>
          </p:txBody>
        </p:sp>
        <p:graphicFrame>
          <p:nvGraphicFramePr>
            <p:cNvPr id="15" name="Content Placeholder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63857989"/>
                </p:ext>
              </p:extLst>
            </p:nvPr>
          </p:nvGraphicFramePr>
          <p:xfrm>
            <a:off x="1359932" y="1752600"/>
            <a:ext cx="7315200" cy="4648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Rubber Seal Swell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Test – ASTM </a:t>
            </a:r>
            <a:r>
              <a:rPr lang="en-US" dirty="0" smtClean="0">
                <a:latin typeface="+mj-lt"/>
                <a:ea typeface="ＭＳ Ｐゴシック" pitchFamily="34" charset="-128"/>
                <a:cs typeface="Arial" charset="0"/>
              </a:rPr>
              <a:t>D471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4356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388350" y="6635750"/>
            <a:ext cx="527050" cy="222250"/>
          </a:xfrm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1C7844-0776-424B-B227-467C4FF1803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399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err="1" smtClean="0">
                <a:solidFill>
                  <a:srgbClr val="009DD9"/>
                </a:solidFill>
              </a:rPr>
              <a:t>Elastomer</a:t>
            </a:r>
            <a:r>
              <a:rPr lang="en-US" b="1" dirty="0" smtClean="0">
                <a:solidFill>
                  <a:srgbClr val="009DD9"/>
                </a:solidFill>
              </a:rPr>
              <a:t> Compatibility Test </a:t>
            </a:r>
            <a:r>
              <a:rPr lang="en-US" dirty="0" smtClean="0"/>
              <a:t>determines the effects of a lubricant on an </a:t>
            </a:r>
            <a:r>
              <a:rPr lang="en-US" dirty="0" err="1" smtClean="0"/>
              <a:t>elastomer</a:t>
            </a:r>
            <a:r>
              <a:rPr lang="en-US" dirty="0" smtClean="0"/>
              <a:t> in the presence of heat. The hardness change and percent volume change are reported. Buna N </a:t>
            </a:r>
            <a:r>
              <a:rPr lang="en-US" dirty="0" err="1" smtClean="0"/>
              <a:t>Nitrile</a:t>
            </a:r>
            <a:r>
              <a:rPr lang="en-US" dirty="0" smtClean="0"/>
              <a:t> (NBR) is used (168 hour, 100°C).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565385" y="2667000"/>
            <a:ext cx="7588015" cy="3826118"/>
            <a:chOff x="149620" y="1828800"/>
            <a:chExt cx="9218380" cy="4648200"/>
          </a:xfrm>
        </p:grpSpPr>
        <p:sp>
          <p:nvSpPr>
            <p:cNvPr id="10" name="TextBox 9"/>
            <p:cNvSpPr txBox="1"/>
            <p:nvPr/>
          </p:nvSpPr>
          <p:spPr>
            <a:xfrm>
              <a:off x="149620" y="4005914"/>
              <a:ext cx="1828800" cy="785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Volume Change, % (positive) Seal Swell</a:t>
              </a:r>
              <a:endParaRPr lang="en-US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9620" y="5068833"/>
              <a:ext cx="1686680" cy="1233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Shore A </a:t>
              </a:r>
              <a:r>
                <a:rPr lang="en-US" sz="1200" dirty="0" err="1" smtClean="0"/>
                <a:t>Durometer</a:t>
              </a:r>
              <a:endParaRPr lang="en-US" sz="1200" dirty="0" smtClean="0"/>
            </a:p>
            <a:p>
              <a:r>
                <a:rPr lang="en-US" sz="1200" dirty="0" smtClean="0"/>
                <a:t>Hardness Change</a:t>
              </a:r>
            </a:p>
            <a:p>
              <a:r>
                <a:rPr lang="en-US" sz="1200" dirty="0" smtClean="0"/>
                <a:t>(negative) Softer</a:t>
              </a:r>
              <a:endParaRPr lang="en-US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256229" y="4813005"/>
              <a:ext cx="1111771" cy="448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B050"/>
                  </a:solidFill>
                  <a:latin typeface="Arial" charset="0"/>
                </a:rPr>
                <a:t>Better</a:t>
              </a:r>
              <a:endParaRPr lang="en-US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8659714" y="3517606"/>
              <a:ext cx="304800" cy="1295400"/>
            </a:xfrm>
            <a:prstGeom prst="down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B050"/>
                </a:solidFill>
              </a:endParaRPr>
            </a:p>
          </p:txBody>
        </p:sp>
        <p:graphicFrame>
          <p:nvGraphicFramePr>
            <p:cNvPr id="18" name="Content Placeholder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91201839"/>
                </p:ext>
              </p:extLst>
            </p:nvPr>
          </p:nvGraphicFramePr>
          <p:xfrm>
            <a:off x="1877915" y="1828800"/>
            <a:ext cx="6324600" cy="4648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13" name="Down Arrow 12"/>
          <p:cNvSpPr/>
          <p:nvPr/>
        </p:nvSpPr>
        <p:spPr>
          <a:xfrm rot="10800000">
            <a:off x="7570381" y="5492750"/>
            <a:ext cx="250893" cy="930518"/>
          </a:xfrm>
          <a:prstGeom prst="downArrow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37385" y="3445118"/>
            <a:ext cx="1599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Volume Change %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1185" y="5943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Shore A Hardness Change</a:t>
            </a: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</a:t>
            </a:r>
            <a:r>
              <a:rPr lang="en-US" dirty="0" err="1" smtClean="0"/>
              <a:t>Cetus</a:t>
            </a:r>
            <a:r>
              <a:rPr lang="en-US" baseline="30000" dirty="0" smtClean="0"/>
              <a:t>®</a:t>
            </a:r>
            <a:r>
              <a:rPr lang="en-US" dirty="0" smtClean="0"/>
              <a:t> </a:t>
            </a:r>
            <a:r>
              <a:rPr lang="en-US" dirty="0" err="1" smtClean="0"/>
              <a:t>HiPerSYN</a:t>
            </a:r>
            <a:r>
              <a:rPr lang="en-US" baseline="30000" dirty="0" smtClean="0"/>
              <a:t>®</a:t>
            </a:r>
            <a:r>
              <a:rPr lang="en-US" dirty="0" smtClean="0"/>
              <a:t> and </a:t>
            </a:r>
            <a:r>
              <a:rPr lang="en-US" dirty="0" err="1" smtClean="0"/>
              <a:t>Cetus</a:t>
            </a:r>
            <a:r>
              <a:rPr lang="en-US" dirty="0" smtClean="0"/>
              <a:t> PAO Oils Show Excellent Performance Compared to Competitive PAO Synthetic oil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9DD9"/>
                </a:solidFill>
              </a:rPr>
              <a:t>Excellent oxidation stability </a:t>
            </a:r>
            <a:r>
              <a:rPr lang="en-US" dirty="0" smtClean="0"/>
              <a:t>performing better in RPVOT than competitive PAO synthetic. Delivers value through:</a:t>
            </a:r>
          </a:p>
          <a:p>
            <a:pPr lvl="1"/>
            <a:r>
              <a:rPr lang="en-US" dirty="0" smtClean="0"/>
              <a:t>Increased equipment up-time</a:t>
            </a:r>
          </a:p>
          <a:p>
            <a:pPr lvl="1"/>
            <a:r>
              <a:rPr lang="en-US" dirty="0" smtClean="0"/>
              <a:t>Increased lubricant service life at high temperatures</a:t>
            </a:r>
          </a:p>
          <a:p>
            <a:pPr lvl="1"/>
            <a:r>
              <a:rPr lang="en-US" dirty="0" smtClean="0"/>
              <a:t>Less frequent oil changes reducing total lubrication maintenance tasks</a:t>
            </a:r>
          </a:p>
          <a:p>
            <a:r>
              <a:rPr lang="en-US" b="1" dirty="0" smtClean="0">
                <a:solidFill>
                  <a:srgbClr val="009DD9"/>
                </a:solidFill>
              </a:rPr>
              <a:t>Excellent overall anti-wear protection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Delivers value through:</a:t>
            </a:r>
          </a:p>
          <a:p>
            <a:pPr lvl="1"/>
            <a:r>
              <a:rPr lang="en-US" dirty="0" smtClean="0"/>
              <a:t>Potential to provide long service life of compressor components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Potential for increased </a:t>
            </a:r>
            <a:r>
              <a:rPr lang="en-US" dirty="0" smtClean="0"/>
              <a:t>equipment up-time and reduced total cost of ownership (TCO)</a:t>
            </a:r>
            <a:endParaRPr lang="en-US" dirty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1322B-BAA0-4609-9105-A333FDCBCF3C}" type="slidenum">
              <a:rPr lang="en-US" smtClean="0"/>
              <a:pPr/>
              <a:t>8</a:t>
            </a:fld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>
          <a:xfrm>
            <a:off x="457200" y="439738"/>
            <a:ext cx="7534275" cy="7794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New </a:t>
            </a:r>
            <a:r>
              <a:rPr lang="en-US" dirty="0" err="1" smtClean="0"/>
              <a:t>Cetus</a:t>
            </a:r>
            <a:r>
              <a:rPr lang="en-US" baseline="30000" dirty="0" smtClean="0"/>
              <a:t>®</a:t>
            </a:r>
            <a:r>
              <a:rPr lang="en-US" dirty="0" smtClean="0"/>
              <a:t> </a:t>
            </a:r>
            <a:r>
              <a:rPr lang="en-US" dirty="0" err="1" smtClean="0"/>
              <a:t>HiPerSYN</a:t>
            </a:r>
            <a:r>
              <a:rPr lang="en-US" baseline="30000" dirty="0" smtClean="0"/>
              <a:t>®</a:t>
            </a:r>
            <a:r>
              <a:rPr lang="en-US" dirty="0" smtClean="0"/>
              <a:t> and </a:t>
            </a:r>
            <a:r>
              <a:rPr lang="en-US" dirty="0" err="1" smtClean="0"/>
              <a:t>Cetus</a:t>
            </a:r>
            <a:r>
              <a:rPr lang="en-US" dirty="0" smtClean="0"/>
              <a:t> PAO Oils Show Excellent Performance </a:t>
            </a:r>
            <a:endParaRPr lang="en-US" dirty="0" smtClean="0">
              <a:latin typeface="+mj-lt"/>
              <a:cs typeface="Arial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3F84B6-4A7C-4E4C-9F95-924FF0863ABC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24399"/>
          </a:xfrm>
        </p:spPr>
        <p:txBody>
          <a:bodyPr/>
          <a:lstStyle/>
          <a:p>
            <a:r>
              <a:rPr lang="en-US" b="1" dirty="0" smtClean="0">
                <a:solidFill>
                  <a:srgbClr val="009DD9"/>
                </a:solidFill>
              </a:rPr>
              <a:t>Outstanding seal compatibility</a:t>
            </a:r>
            <a:r>
              <a:rPr lang="en-US" dirty="0" smtClean="0"/>
              <a:t>, Buna N </a:t>
            </a:r>
            <a:r>
              <a:rPr lang="en-US" dirty="0" err="1" smtClean="0"/>
              <a:t>Nitrile</a:t>
            </a:r>
            <a:r>
              <a:rPr lang="en-US" dirty="0" smtClean="0"/>
              <a:t> (NBR) with minimal hardness change and seal swell . Delivers value through:</a:t>
            </a:r>
          </a:p>
          <a:p>
            <a:pPr lvl="1"/>
            <a:r>
              <a:rPr lang="en-US" dirty="0" smtClean="0"/>
              <a:t>Reduced leaks/lubricant carry over</a:t>
            </a:r>
          </a:p>
          <a:p>
            <a:pPr lvl="1"/>
            <a:r>
              <a:rPr lang="en-US" dirty="0" smtClean="0"/>
              <a:t>Reduced potential for safety mishaps</a:t>
            </a:r>
          </a:p>
          <a:p>
            <a:pPr lvl="1"/>
            <a:r>
              <a:rPr lang="en-US" dirty="0" smtClean="0"/>
              <a:t>Improved service life of equipment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Comments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1"/>
            <a:ext cx="6400800" cy="4724399"/>
          </a:xfrm>
        </p:spPr>
        <p:txBody>
          <a:bodyPr/>
          <a:lstStyle/>
          <a:p>
            <a:r>
              <a:rPr lang="en-US" dirty="0" smtClean="0"/>
              <a:t>Where synthetic PAOs are specified or desired, </a:t>
            </a:r>
            <a:r>
              <a:rPr lang="en-US" dirty="0" err="1" smtClean="0"/>
              <a:t>Cetus</a:t>
            </a:r>
            <a:r>
              <a:rPr lang="en-US" baseline="30000" dirty="0" smtClean="0"/>
              <a:t>®</a:t>
            </a:r>
            <a:r>
              <a:rPr lang="en-US" dirty="0" smtClean="0"/>
              <a:t> PAO is a viable option to replace competitive lubricants to capitalize on potential to improve lubricant life, component life and reduced total cost of ownership (TCO) as evidenced in the discussed ASTM tests.</a:t>
            </a:r>
          </a:p>
          <a:p>
            <a:r>
              <a:rPr lang="en-US" dirty="0" err="1" smtClean="0"/>
              <a:t>Cetus</a:t>
            </a:r>
            <a:r>
              <a:rPr lang="en-US" baseline="30000" dirty="0"/>
              <a:t>®</a:t>
            </a:r>
            <a:r>
              <a:rPr lang="en-US" dirty="0" smtClean="0"/>
              <a:t> </a:t>
            </a:r>
            <a:r>
              <a:rPr lang="en-US" dirty="0" err="1" smtClean="0"/>
              <a:t>HiPerSYN</a:t>
            </a:r>
            <a:r>
              <a:rPr lang="en-US" dirty="0" smtClean="0"/>
              <a:t>, formulated with Group III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synthetic </a:t>
            </a:r>
            <a:r>
              <a:rPr lang="en-US" dirty="0" smtClean="0"/>
              <a:t>base oils, may offer an advantage to expensive PAO synthetics, without sacrificing advantage of improved lubricant life, component life or reduction in TCO, as evidenced in the discussed ASTM tests.</a:t>
            </a:r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26673-9CAF-4035-98AE-3A856DB6CD32}" type="slidenum">
              <a:rPr lang="en-US" smtClean="0"/>
              <a:pPr/>
              <a:t>10</a:t>
            </a:fld>
            <a:endParaRPr lang="en-US" smtClean="0"/>
          </a:p>
        </p:txBody>
      </p:sp>
      <p:pic>
        <p:nvPicPr>
          <p:cNvPr id="5" name="Picture 4" descr="Cetus HiPerSYN 46_Mock 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3429000"/>
            <a:ext cx="1503731" cy="2514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mily_of_Brands_Classic_Template">
  <a:themeElements>
    <a:clrScheme name="Chevron">
      <a:dk1>
        <a:srgbClr val="333333"/>
      </a:dk1>
      <a:lt1>
        <a:sysClr val="window" lastClr="FFFFFF"/>
      </a:lt1>
      <a:dk2>
        <a:srgbClr val="0050AA"/>
      </a:dk2>
      <a:lt2>
        <a:srgbClr val="EEECE1"/>
      </a:lt2>
      <a:accent1>
        <a:srgbClr val="009DD9"/>
      </a:accent1>
      <a:accent2>
        <a:srgbClr val="FFD200"/>
      </a:accent2>
      <a:accent3>
        <a:srgbClr val="6EA20A"/>
      </a:accent3>
      <a:accent4>
        <a:srgbClr val="F08400"/>
      </a:accent4>
      <a:accent5>
        <a:srgbClr val="42571F"/>
      </a:accent5>
      <a:accent6>
        <a:srgbClr val="523A58"/>
      </a:accent6>
      <a:hlink>
        <a:srgbClr val="0000FF"/>
      </a:hlink>
      <a:folHlink>
        <a:srgbClr val="AAAFB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eneral Document" ma:contentTypeID="0x010100FBB1BDE89FB27C449A0E29AF421E312401000814A8AC9098134E85CCBDD8E2ADA489" ma:contentTypeVersion="1" ma:contentTypeDescription="Create a new document." ma:contentTypeScope="" ma:versionID="2570742c2ddb63291c06c8a210900956">
  <xsd:schema xmlns:xsd="http://www.w3.org/2001/XMLSchema" xmlns:xs="http://www.w3.org/2001/XMLSchema" xmlns:p="http://schemas.microsoft.com/office/2006/metadata/properties" xmlns:ns2="e6bb6fa4-9c23-4df5-9c72-0315fa8fef6d" targetNamespace="http://schemas.microsoft.com/office/2006/metadata/properties" ma:root="true" ma:fieldsID="20bf2e65d8641d9871d11771ca34d53f" ns2:_="">
    <xsd:import namespace="e6bb6fa4-9c23-4df5-9c72-0315fa8fef6d"/>
    <xsd:element name="properties">
      <xsd:complexType>
        <xsd:sequence>
          <xsd:element name="documentManagement">
            <xsd:complexType>
              <xsd:all>
                <xsd:element ref="ns2:IP_x0020_Classification"/>
                <xsd:element ref="ns2:Preservation_x0020_Order_x0020_Numb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b6fa4-9c23-4df5-9c72-0315fa8fef6d" elementFormDefault="qualified">
    <xsd:import namespace="http://schemas.microsoft.com/office/2006/documentManagement/types"/>
    <xsd:import namespace="http://schemas.microsoft.com/office/infopath/2007/PartnerControls"/>
    <xsd:element name="IP_x0020_Classification" ma:index="8" ma:displayName="IP Classification" ma:default="Company Confidential" ma:description="Sensitivity of the information" ma:format="Dropdown" ma:internalName="IP_x0020_Classification">
      <xsd:simpleType>
        <xsd:restriction base="dms:Choice">
          <xsd:enumeration value="Public"/>
          <xsd:enumeration value="Company Confidential"/>
          <xsd:enumeration value="Confidential Restricted"/>
          <xsd:enumeration value="Classified"/>
        </xsd:restriction>
      </xsd:simpleType>
    </xsd:element>
    <xsd:element name="Preservation_x0020_Order_x0020_Numbers" ma:index="9" nillable="true" ma:displayName="Preservation Order Numbers" ma:description="Preservation Order Numbers, when issued by Legal, require that this item MUST NOT be deleted. Separate multiple preservation order numbers with commas." ma:internalName="Preservation_x0020_Order_x0020_Number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eservation_x0020_Order_x0020_Numbers xmlns="e6bb6fa4-9c23-4df5-9c72-0315fa8fef6d" xsi:nil="true"/>
    <IP_x0020_Classification xmlns="e6bb6fa4-9c23-4df5-9c72-0315fa8fef6d">Company Confidential</IP_x0020_Classification>
  </documentManagement>
</p:properties>
</file>

<file path=customXml/itemProps1.xml><?xml version="1.0" encoding="utf-8"?>
<ds:datastoreItem xmlns:ds="http://schemas.openxmlformats.org/officeDocument/2006/customXml" ds:itemID="{A3FF87B3-86F2-4D94-AFD0-D075491CA3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18850F-207C-4020-9651-4518E68262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bb6fa4-9c23-4df5-9c72-0315fa8fef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2F1ADC-D596-4E12-8AB0-50ED7E0854D1}">
  <ds:schemaRefs>
    <ds:schemaRef ds:uri="http://purl.org/dc/dcmitype/"/>
    <ds:schemaRef ds:uri="e6bb6fa4-9c23-4df5-9c72-0315fa8fef6d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Family_of_Brands_Classic_Template</Template>
  <TotalTime>5723</TotalTime>
  <Words>497</Words>
  <Application>Microsoft Macintosh PowerPoint</Application>
  <PresentationFormat>On-screen Show (4:3)</PresentationFormat>
  <Paragraphs>72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Family_of_Brands_Classic_Template</vt:lpstr>
      <vt:lpstr>YOU’RE NOT  JUST BUYING LUBRICANTS</vt:lpstr>
      <vt:lpstr>Compressor Equipment</vt:lpstr>
      <vt:lpstr>Competitive Testing – Focus Areas</vt:lpstr>
      <vt:lpstr>ASTM Bench Testing Comparisons</vt:lpstr>
      <vt:lpstr>RPVOT Test – ASTM D2272</vt:lpstr>
      <vt:lpstr>Four-ball Wear Test – ASTM D4172</vt:lpstr>
      <vt:lpstr>Rubber Seal Swell Test – ASTM D471</vt:lpstr>
      <vt:lpstr>New Cetus® HiPerSYN® and Cetus PAO Oils Show Excellent Performance Compared to Competitive PAO Synthetic oil</vt:lpstr>
      <vt:lpstr>New Cetus® HiPerSYN® and Cetus PAO Oils Show Excellent Performance </vt:lpstr>
      <vt:lpstr>Comments</vt:lpstr>
    </vt:vector>
  </TitlesOfParts>
  <Company>Chevron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Proof of Performance Presentation PPT</dc:title>
  <dc:creator>Barbara Licata</dc:creator>
  <cp:lastModifiedBy>Frank Shelefontiuk</cp:lastModifiedBy>
  <cp:revision>157</cp:revision>
  <dcterms:created xsi:type="dcterms:W3CDTF">2010-07-12T16:42:02Z</dcterms:created>
  <dcterms:modified xsi:type="dcterms:W3CDTF">2014-05-23T15:35:23Z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0x010100FBB1BDE89FB27C449A0E29AF421E312401000814A8AC9098134E85CCBDD8E2ADA489</vt:lpwstr>
  </property>
</Properties>
</file>